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2" r:id="rId3"/>
    <p:sldId id="274" r:id="rId4"/>
    <p:sldId id="275" r:id="rId5"/>
    <p:sldId id="276" r:id="rId6"/>
    <p:sldId id="277" r:id="rId7"/>
    <p:sldId id="278" r:id="rId8"/>
    <p:sldId id="279" r:id="rId9"/>
    <p:sldId id="280" r:id="rId10"/>
    <p:sldId id="281" r:id="rId11"/>
    <p:sldId id="282" r:id="rId12"/>
    <p:sldId id="283" r:id="rId13"/>
    <p:sldId id="28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101" autoAdjust="0"/>
  </p:normalViewPr>
  <p:slideViewPr>
    <p:cSldViewPr>
      <p:cViewPr varScale="1">
        <p:scale>
          <a:sx n="68" d="100"/>
          <a:sy n="68" d="100"/>
        </p:scale>
        <p:origin x="78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83D447-9408-4ED5-817A-D2B64448469C}" type="doc">
      <dgm:prSet loTypeId="urn:microsoft.com/office/officeart/2005/8/layout/venn1" loCatId="relationship" qsTypeId="urn:microsoft.com/office/officeart/2005/8/quickstyle/simple1" qsCatId="simple" csTypeId="urn:microsoft.com/office/officeart/2005/8/colors/accent1_2" csCatId="accent1" phldr="1"/>
      <dgm:spPr/>
    </dgm:pt>
    <dgm:pt modelId="{E56573AD-886D-4A02-A145-25186C9E15B1}">
      <dgm:prSet phldrT="[Text]"/>
      <dgm:spPr/>
      <dgm:t>
        <a:bodyPr/>
        <a:lstStyle/>
        <a:p>
          <a:r>
            <a:rPr lang="en-US" dirty="0"/>
            <a:t>Passion</a:t>
          </a:r>
        </a:p>
      </dgm:t>
    </dgm:pt>
    <dgm:pt modelId="{30789448-CCA1-4048-B848-0BD69F5B072D}" type="parTrans" cxnId="{8EF37471-C66E-4B05-BDB8-1CE7A84EEA22}">
      <dgm:prSet/>
      <dgm:spPr/>
      <dgm:t>
        <a:bodyPr/>
        <a:lstStyle/>
        <a:p>
          <a:endParaRPr lang="en-US"/>
        </a:p>
      </dgm:t>
    </dgm:pt>
    <dgm:pt modelId="{CEFBB2A0-D642-428C-84DA-3856A1AFA1F7}" type="sibTrans" cxnId="{8EF37471-C66E-4B05-BDB8-1CE7A84EEA22}">
      <dgm:prSet/>
      <dgm:spPr/>
      <dgm:t>
        <a:bodyPr/>
        <a:lstStyle/>
        <a:p>
          <a:endParaRPr lang="en-US"/>
        </a:p>
      </dgm:t>
    </dgm:pt>
    <dgm:pt modelId="{C02F8A82-A7E4-433F-958D-5888E8CB6C67}">
      <dgm:prSet phldrT="[Text]"/>
      <dgm:spPr/>
      <dgm:t>
        <a:bodyPr/>
        <a:lstStyle/>
        <a:p>
          <a:r>
            <a:rPr lang="en-US" dirty="0"/>
            <a:t>Talent</a:t>
          </a:r>
        </a:p>
      </dgm:t>
    </dgm:pt>
    <dgm:pt modelId="{9F3080E2-D48B-494C-829E-0D21A2A79D6C}" type="parTrans" cxnId="{1BF2EEF3-5678-4311-A43D-1ADE8332B4AC}">
      <dgm:prSet/>
      <dgm:spPr/>
      <dgm:t>
        <a:bodyPr/>
        <a:lstStyle/>
        <a:p>
          <a:endParaRPr lang="en-US"/>
        </a:p>
      </dgm:t>
    </dgm:pt>
    <dgm:pt modelId="{315A922C-F395-4234-A080-61348547B015}" type="sibTrans" cxnId="{1BF2EEF3-5678-4311-A43D-1ADE8332B4AC}">
      <dgm:prSet/>
      <dgm:spPr/>
      <dgm:t>
        <a:bodyPr/>
        <a:lstStyle/>
        <a:p>
          <a:endParaRPr lang="en-US"/>
        </a:p>
      </dgm:t>
    </dgm:pt>
    <dgm:pt modelId="{40084866-0C4C-44FB-B74D-6429DDAA1C86}">
      <dgm:prSet phldrT="[Text]"/>
      <dgm:spPr/>
      <dgm:t>
        <a:bodyPr/>
        <a:lstStyle/>
        <a:p>
          <a:r>
            <a:rPr lang="en-US" dirty="0"/>
            <a:t>Opportunity</a:t>
          </a:r>
        </a:p>
      </dgm:t>
    </dgm:pt>
    <dgm:pt modelId="{B26A69A3-6D94-4FDF-83DC-AAFF36E2F171}" type="parTrans" cxnId="{3C7A4ED2-B88A-4F05-925D-44CB5988AA49}">
      <dgm:prSet/>
      <dgm:spPr/>
      <dgm:t>
        <a:bodyPr/>
        <a:lstStyle/>
        <a:p>
          <a:endParaRPr lang="en-US"/>
        </a:p>
      </dgm:t>
    </dgm:pt>
    <dgm:pt modelId="{E1B60D54-59C6-41AE-BFD3-B498D48B1012}" type="sibTrans" cxnId="{3C7A4ED2-B88A-4F05-925D-44CB5988AA49}">
      <dgm:prSet/>
      <dgm:spPr/>
      <dgm:t>
        <a:bodyPr/>
        <a:lstStyle/>
        <a:p>
          <a:endParaRPr lang="en-US"/>
        </a:p>
      </dgm:t>
    </dgm:pt>
    <dgm:pt modelId="{BCD72714-3850-48FC-B19E-D3B9817371FD}" type="pres">
      <dgm:prSet presAssocID="{5483D447-9408-4ED5-817A-D2B64448469C}" presName="compositeShape" presStyleCnt="0">
        <dgm:presLayoutVars>
          <dgm:chMax val="7"/>
          <dgm:dir/>
          <dgm:resizeHandles val="exact"/>
        </dgm:presLayoutVars>
      </dgm:prSet>
      <dgm:spPr/>
    </dgm:pt>
    <dgm:pt modelId="{B2D40165-3267-4435-BDA6-27B8223D5EDE}" type="pres">
      <dgm:prSet presAssocID="{E56573AD-886D-4A02-A145-25186C9E15B1}" presName="circ1" presStyleLbl="vennNode1" presStyleIdx="0" presStyleCnt="3"/>
      <dgm:spPr/>
    </dgm:pt>
    <dgm:pt modelId="{695EDEC4-A2E6-4E45-9A18-1C5FF84F2EA3}" type="pres">
      <dgm:prSet presAssocID="{E56573AD-886D-4A02-A145-25186C9E15B1}" presName="circ1Tx" presStyleLbl="revTx" presStyleIdx="0" presStyleCnt="0">
        <dgm:presLayoutVars>
          <dgm:chMax val="0"/>
          <dgm:chPref val="0"/>
          <dgm:bulletEnabled val="1"/>
        </dgm:presLayoutVars>
      </dgm:prSet>
      <dgm:spPr/>
    </dgm:pt>
    <dgm:pt modelId="{6A82FF9A-4B23-4E6A-BB66-66E7F0C4F8BE}" type="pres">
      <dgm:prSet presAssocID="{C02F8A82-A7E4-433F-958D-5888E8CB6C67}" presName="circ2" presStyleLbl="vennNode1" presStyleIdx="1" presStyleCnt="3"/>
      <dgm:spPr/>
    </dgm:pt>
    <dgm:pt modelId="{C64E37E3-A22C-40C9-ABA0-6633E03D996A}" type="pres">
      <dgm:prSet presAssocID="{C02F8A82-A7E4-433F-958D-5888E8CB6C67}" presName="circ2Tx" presStyleLbl="revTx" presStyleIdx="0" presStyleCnt="0">
        <dgm:presLayoutVars>
          <dgm:chMax val="0"/>
          <dgm:chPref val="0"/>
          <dgm:bulletEnabled val="1"/>
        </dgm:presLayoutVars>
      </dgm:prSet>
      <dgm:spPr/>
    </dgm:pt>
    <dgm:pt modelId="{1AE642E9-60B9-4058-9787-CA7D6408A440}" type="pres">
      <dgm:prSet presAssocID="{40084866-0C4C-44FB-B74D-6429DDAA1C86}" presName="circ3" presStyleLbl="vennNode1" presStyleIdx="2" presStyleCnt="3"/>
      <dgm:spPr/>
    </dgm:pt>
    <dgm:pt modelId="{7CE90D09-8D51-405E-AF50-0E67257D6E90}" type="pres">
      <dgm:prSet presAssocID="{40084866-0C4C-44FB-B74D-6429DDAA1C86}" presName="circ3Tx" presStyleLbl="revTx" presStyleIdx="0" presStyleCnt="0">
        <dgm:presLayoutVars>
          <dgm:chMax val="0"/>
          <dgm:chPref val="0"/>
          <dgm:bulletEnabled val="1"/>
        </dgm:presLayoutVars>
      </dgm:prSet>
      <dgm:spPr/>
    </dgm:pt>
  </dgm:ptLst>
  <dgm:cxnLst>
    <dgm:cxn modelId="{7B963708-6719-4410-AFDB-F83C92101166}" type="presOf" srcId="{5483D447-9408-4ED5-817A-D2B64448469C}" destId="{BCD72714-3850-48FC-B19E-D3B9817371FD}" srcOrd="0" destOrd="0" presId="urn:microsoft.com/office/officeart/2005/8/layout/venn1"/>
    <dgm:cxn modelId="{8EF37471-C66E-4B05-BDB8-1CE7A84EEA22}" srcId="{5483D447-9408-4ED5-817A-D2B64448469C}" destId="{E56573AD-886D-4A02-A145-25186C9E15B1}" srcOrd="0" destOrd="0" parTransId="{30789448-CCA1-4048-B848-0BD69F5B072D}" sibTransId="{CEFBB2A0-D642-428C-84DA-3856A1AFA1F7}"/>
    <dgm:cxn modelId="{1981648B-D0F2-4187-A5E0-B374D57EB926}" type="presOf" srcId="{C02F8A82-A7E4-433F-958D-5888E8CB6C67}" destId="{6A82FF9A-4B23-4E6A-BB66-66E7F0C4F8BE}" srcOrd="0" destOrd="0" presId="urn:microsoft.com/office/officeart/2005/8/layout/venn1"/>
    <dgm:cxn modelId="{826653BB-9785-4F1C-A03C-95F61A56DA90}" type="presOf" srcId="{40084866-0C4C-44FB-B74D-6429DDAA1C86}" destId="{7CE90D09-8D51-405E-AF50-0E67257D6E90}" srcOrd="1" destOrd="0" presId="urn:microsoft.com/office/officeart/2005/8/layout/venn1"/>
    <dgm:cxn modelId="{2B1D87C1-3C66-4305-A068-EC9538D751A8}" type="presOf" srcId="{E56573AD-886D-4A02-A145-25186C9E15B1}" destId="{B2D40165-3267-4435-BDA6-27B8223D5EDE}" srcOrd="0" destOrd="0" presId="urn:microsoft.com/office/officeart/2005/8/layout/venn1"/>
    <dgm:cxn modelId="{9CCFC6C5-EBF2-4376-9854-9489BCD65CD4}" type="presOf" srcId="{C02F8A82-A7E4-433F-958D-5888E8CB6C67}" destId="{C64E37E3-A22C-40C9-ABA0-6633E03D996A}" srcOrd="1" destOrd="0" presId="urn:microsoft.com/office/officeart/2005/8/layout/venn1"/>
    <dgm:cxn modelId="{C9CD26C8-BC65-4E22-BECF-8AA7320E70C4}" type="presOf" srcId="{40084866-0C4C-44FB-B74D-6429DDAA1C86}" destId="{1AE642E9-60B9-4058-9787-CA7D6408A440}" srcOrd="0" destOrd="0" presId="urn:microsoft.com/office/officeart/2005/8/layout/venn1"/>
    <dgm:cxn modelId="{3C7A4ED2-B88A-4F05-925D-44CB5988AA49}" srcId="{5483D447-9408-4ED5-817A-D2B64448469C}" destId="{40084866-0C4C-44FB-B74D-6429DDAA1C86}" srcOrd="2" destOrd="0" parTransId="{B26A69A3-6D94-4FDF-83DC-AAFF36E2F171}" sibTransId="{E1B60D54-59C6-41AE-BFD3-B498D48B1012}"/>
    <dgm:cxn modelId="{E7084AE6-51D8-4AA3-BC51-324B7901A6B3}" type="presOf" srcId="{E56573AD-886D-4A02-A145-25186C9E15B1}" destId="{695EDEC4-A2E6-4E45-9A18-1C5FF84F2EA3}" srcOrd="1" destOrd="0" presId="urn:microsoft.com/office/officeart/2005/8/layout/venn1"/>
    <dgm:cxn modelId="{1BF2EEF3-5678-4311-A43D-1ADE8332B4AC}" srcId="{5483D447-9408-4ED5-817A-D2B64448469C}" destId="{C02F8A82-A7E4-433F-958D-5888E8CB6C67}" srcOrd="1" destOrd="0" parTransId="{9F3080E2-D48B-494C-829E-0D21A2A79D6C}" sibTransId="{315A922C-F395-4234-A080-61348547B015}"/>
    <dgm:cxn modelId="{0F544A4C-1C24-4417-9961-049248533536}" type="presParOf" srcId="{BCD72714-3850-48FC-B19E-D3B9817371FD}" destId="{B2D40165-3267-4435-BDA6-27B8223D5EDE}" srcOrd="0" destOrd="0" presId="urn:microsoft.com/office/officeart/2005/8/layout/venn1"/>
    <dgm:cxn modelId="{BB00E43C-FFB5-4CF3-A53F-92BD5C32522C}" type="presParOf" srcId="{BCD72714-3850-48FC-B19E-D3B9817371FD}" destId="{695EDEC4-A2E6-4E45-9A18-1C5FF84F2EA3}" srcOrd="1" destOrd="0" presId="urn:microsoft.com/office/officeart/2005/8/layout/venn1"/>
    <dgm:cxn modelId="{9A9E2809-1F4C-4A2C-8B22-3BEF196A2F0F}" type="presParOf" srcId="{BCD72714-3850-48FC-B19E-D3B9817371FD}" destId="{6A82FF9A-4B23-4E6A-BB66-66E7F0C4F8BE}" srcOrd="2" destOrd="0" presId="urn:microsoft.com/office/officeart/2005/8/layout/venn1"/>
    <dgm:cxn modelId="{626743BA-AAF3-4FDD-A3E2-E68D6C93D6E1}" type="presParOf" srcId="{BCD72714-3850-48FC-B19E-D3B9817371FD}" destId="{C64E37E3-A22C-40C9-ABA0-6633E03D996A}" srcOrd="3" destOrd="0" presId="urn:microsoft.com/office/officeart/2005/8/layout/venn1"/>
    <dgm:cxn modelId="{FAA1C059-94C8-4482-AF21-374BF69FFE47}" type="presParOf" srcId="{BCD72714-3850-48FC-B19E-D3B9817371FD}" destId="{1AE642E9-60B9-4058-9787-CA7D6408A440}" srcOrd="4" destOrd="0" presId="urn:microsoft.com/office/officeart/2005/8/layout/venn1"/>
    <dgm:cxn modelId="{CFA2F765-860C-4667-B5D4-268F176894F6}" type="presParOf" srcId="{BCD72714-3850-48FC-B19E-D3B9817371FD}" destId="{7CE90D09-8D51-405E-AF50-0E67257D6E90}"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3AAD0B-6B7D-4CF2-B997-376A7C5B87E9}"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US"/>
        </a:p>
      </dgm:t>
    </dgm:pt>
    <dgm:pt modelId="{4C8F4E4E-572F-4809-9A52-F513E4B0EDE4}">
      <dgm:prSet phldrT="[Text]"/>
      <dgm:spPr/>
      <dgm:t>
        <a:bodyPr/>
        <a:lstStyle/>
        <a:p>
          <a:r>
            <a:rPr lang="en-US" dirty="0"/>
            <a:t>Who are our customer?</a:t>
          </a:r>
        </a:p>
      </dgm:t>
    </dgm:pt>
    <dgm:pt modelId="{6CFA844F-A1B4-48E5-AA41-40A2942C8EC9}" type="parTrans" cxnId="{6EF4662F-C9B8-45FB-8B30-9E3CA7FB5408}">
      <dgm:prSet/>
      <dgm:spPr/>
      <dgm:t>
        <a:bodyPr/>
        <a:lstStyle/>
        <a:p>
          <a:endParaRPr lang="en-US"/>
        </a:p>
      </dgm:t>
    </dgm:pt>
    <dgm:pt modelId="{63017841-46C7-4A3B-93AC-0435642C4249}" type="sibTrans" cxnId="{6EF4662F-C9B8-45FB-8B30-9E3CA7FB5408}">
      <dgm:prSet/>
      <dgm:spPr/>
      <dgm:t>
        <a:bodyPr/>
        <a:lstStyle/>
        <a:p>
          <a:endParaRPr lang="en-US"/>
        </a:p>
      </dgm:t>
    </dgm:pt>
    <dgm:pt modelId="{2BC7C918-1700-419F-9BA8-A2ACD08E150C}">
      <dgm:prSet phldrT="[Text]"/>
      <dgm:spPr/>
      <dgm:t>
        <a:bodyPr/>
        <a:lstStyle/>
        <a:p>
          <a:r>
            <a:rPr lang="en-US" dirty="0"/>
            <a:t>What</a:t>
          </a:r>
          <a:r>
            <a:rPr lang="en-US" baseline="0" dirty="0"/>
            <a:t> products &amp; services will we provide?</a:t>
          </a:r>
          <a:endParaRPr lang="en-US" dirty="0"/>
        </a:p>
      </dgm:t>
    </dgm:pt>
    <dgm:pt modelId="{E959CC03-F6CC-476D-97E8-BEC6BA1F6D86}" type="parTrans" cxnId="{99E47FD6-07C7-4FCF-BF5C-BA5E1E3511ED}">
      <dgm:prSet/>
      <dgm:spPr/>
      <dgm:t>
        <a:bodyPr/>
        <a:lstStyle/>
        <a:p>
          <a:endParaRPr lang="en-US"/>
        </a:p>
      </dgm:t>
    </dgm:pt>
    <dgm:pt modelId="{52FD9B6A-C324-4FA0-9401-F28B7969F324}" type="sibTrans" cxnId="{99E47FD6-07C7-4FCF-BF5C-BA5E1E3511ED}">
      <dgm:prSet/>
      <dgm:spPr/>
      <dgm:t>
        <a:bodyPr/>
        <a:lstStyle/>
        <a:p>
          <a:endParaRPr lang="en-US"/>
        </a:p>
      </dgm:t>
    </dgm:pt>
    <dgm:pt modelId="{09DFC88B-2665-4F58-A9CD-3B0B560B08F1}">
      <dgm:prSet phldrT="[Text]"/>
      <dgm:spPr/>
      <dgm:t>
        <a:bodyPr/>
        <a:lstStyle/>
        <a:p>
          <a:r>
            <a:rPr lang="en-US" dirty="0"/>
            <a:t>How will we provide these products and services?</a:t>
          </a:r>
        </a:p>
      </dgm:t>
    </dgm:pt>
    <dgm:pt modelId="{C3BAD958-BBCF-468E-A4EB-81873330CBAD}" type="parTrans" cxnId="{C04746C1-BD3F-4FA4-8399-41185CCBFF04}">
      <dgm:prSet/>
      <dgm:spPr/>
      <dgm:t>
        <a:bodyPr/>
        <a:lstStyle/>
        <a:p>
          <a:endParaRPr lang="en-US"/>
        </a:p>
      </dgm:t>
    </dgm:pt>
    <dgm:pt modelId="{86E1245C-2A6D-4CF1-899E-7E72B296037F}" type="sibTrans" cxnId="{C04746C1-BD3F-4FA4-8399-41185CCBFF04}">
      <dgm:prSet/>
      <dgm:spPr/>
      <dgm:t>
        <a:bodyPr/>
        <a:lstStyle/>
        <a:p>
          <a:endParaRPr lang="en-US"/>
        </a:p>
      </dgm:t>
    </dgm:pt>
    <dgm:pt modelId="{D09CBDE3-B614-4A7F-9B3A-DF47E5092CB3}" type="pres">
      <dgm:prSet presAssocID="{A03AAD0B-6B7D-4CF2-B997-376A7C5B87E9}" presName="cycle" presStyleCnt="0">
        <dgm:presLayoutVars>
          <dgm:dir/>
          <dgm:resizeHandles val="exact"/>
        </dgm:presLayoutVars>
      </dgm:prSet>
      <dgm:spPr/>
    </dgm:pt>
    <dgm:pt modelId="{0F6D3F14-1678-4342-AB57-0777C80AAB90}" type="pres">
      <dgm:prSet presAssocID="{4C8F4E4E-572F-4809-9A52-F513E4B0EDE4}" presName="node" presStyleLbl="node1" presStyleIdx="0" presStyleCnt="3">
        <dgm:presLayoutVars>
          <dgm:bulletEnabled val="1"/>
        </dgm:presLayoutVars>
      </dgm:prSet>
      <dgm:spPr/>
    </dgm:pt>
    <dgm:pt modelId="{216945C0-726C-4145-9950-7CC57F245256}" type="pres">
      <dgm:prSet presAssocID="{4C8F4E4E-572F-4809-9A52-F513E4B0EDE4}" presName="spNode" presStyleCnt="0"/>
      <dgm:spPr/>
    </dgm:pt>
    <dgm:pt modelId="{26FA77C6-E598-4A1F-89D4-E02CCAF9AD66}" type="pres">
      <dgm:prSet presAssocID="{63017841-46C7-4A3B-93AC-0435642C4249}" presName="sibTrans" presStyleLbl="sibTrans1D1" presStyleIdx="0" presStyleCnt="3"/>
      <dgm:spPr/>
    </dgm:pt>
    <dgm:pt modelId="{CE3E15B3-2AC0-47D0-8293-111B069D3407}" type="pres">
      <dgm:prSet presAssocID="{2BC7C918-1700-419F-9BA8-A2ACD08E150C}" presName="node" presStyleLbl="node1" presStyleIdx="1" presStyleCnt="3">
        <dgm:presLayoutVars>
          <dgm:bulletEnabled val="1"/>
        </dgm:presLayoutVars>
      </dgm:prSet>
      <dgm:spPr/>
    </dgm:pt>
    <dgm:pt modelId="{63B23554-871D-4754-941D-87EDBC01172F}" type="pres">
      <dgm:prSet presAssocID="{2BC7C918-1700-419F-9BA8-A2ACD08E150C}" presName="spNode" presStyleCnt="0"/>
      <dgm:spPr/>
    </dgm:pt>
    <dgm:pt modelId="{9960E925-2674-4373-8F92-5B5D251C9064}" type="pres">
      <dgm:prSet presAssocID="{52FD9B6A-C324-4FA0-9401-F28B7969F324}" presName="sibTrans" presStyleLbl="sibTrans1D1" presStyleIdx="1" presStyleCnt="3"/>
      <dgm:spPr/>
    </dgm:pt>
    <dgm:pt modelId="{4E13D1EE-8ED9-4BF8-B4E4-25818389A0E4}" type="pres">
      <dgm:prSet presAssocID="{09DFC88B-2665-4F58-A9CD-3B0B560B08F1}" presName="node" presStyleLbl="node1" presStyleIdx="2" presStyleCnt="3">
        <dgm:presLayoutVars>
          <dgm:bulletEnabled val="1"/>
        </dgm:presLayoutVars>
      </dgm:prSet>
      <dgm:spPr/>
    </dgm:pt>
    <dgm:pt modelId="{6A1039D5-4192-4698-8921-409D17A333A0}" type="pres">
      <dgm:prSet presAssocID="{09DFC88B-2665-4F58-A9CD-3B0B560B08F1}" presName="spNode" presStyleCnt="0"/>
      <dgm:spPr/>
    </dgm:pt>
    <dgm:pt modelId="{C9992D2A-6933-40E4-9378-9C58C4CAEDD7}" type="pres">
      <dgm:prSet presAssocID="{86E1245C-2A6D-4CF1-899E-7E72B296037F}" presName="sibTrans" presStyleLbl="sibTrans1D1" presStyleIdx="2" presStyleCnt="3"/>
      <dgm:spPr/>
    </dgm:pt>
  </dgm:ptLst>
  <dgm:cxnLst>
    <dgm:cxn modelId="{6EF4662F-C9B8-45FB-8B30-9E3CA7FB5408}" srcId="{A03AAD0B-6B7D-4CF2-B997-376A7C5B87E9}" destId="{4C8F4E4E-572F-4809-9A52-F513E4B0EDE4}" srcOrd="0" destOrd="0" parTransId="{6CFA844F-A1B4-48E5-AA41-40A2942C8EC9}" sibTransId="{63017841-46C7-4A3B-93AC-0435642C4249}"/>
    <dgm:cxn modelId="{B41F0960-3097-4349-9F5B-A03E449A15C1}" type="presOf" srcId="{09DFC88B-2665-4F58-A9CD-3B0B560B08F1}" destId="{4E13D1EE-8ED9-4BF8-B4E4-25818389A0E4}" srcOrd="0" destOrd="0" presId="urn:microsoft.com/office/officeart/2005/8/layout/cycle6"/>
    <dgm:cxn modelId="{7AC1216A-4529-4F1C-AD89-D79BE05A90EA}" type="presOf" srcId="{4C8F4E4E-572F-4809-9A52-F513E4B0EDE4}" destId="{0F6D3F14-1678-4342-AB57-0777C80AAB90}" srcOrd="0" destOrd="0" presId="urn:microsoft.com/office/officeart/2005/8/layout/cycle6"/>
    <dgm:cxn modelId="{AF745B4D-7AC4-44AF-AB03-D54FB851516C}" type="presOf" srcId="{63017841-46C7-4A3B-93AC-0435642C4249}" destId="{26FA77C6-E598-4A1F-89D4-E02CCAF9AD66}" srcOrd="0" destOrd="0" presId="urn:microsoft.com/office/officeart/2005/8/layout/cycle6"/>
    <dgm:cxn modelId="{744A8BBF-A0B1-4E02-B0B7-BFCC5B673AB3}" type="presOf" srcId="{2BC7C918-1700-419F-9BA8-A2ACD08E150C}" destId="{CE3E15B3-2AC0-47D0-8293-111B069D3407}" srcOrd="0" destOrd="0" presId="urn:microsoft.com/office/officeart/2005/8/layout/cycle6"/>
    <dgm:cxn modelId="{C04746C1-BD3F-4FA4-8399-41185CCBFF04}" srcId="{A03AAD0B-6B7D-4CF2-B997-376A7C5B87E9}" destId="{09DFC88B-2665-4F58-A9CD-3B0B560B08F1}" srcOrd="2" destOrd="0" parTransId="{C3BAD958-BBCF-468E-A4EB-81873330CBAD}" sibTransId="{86E1245C-2A6D-4CF1-899E-7E72B296037F}"/>
    <dgm:cxn modelId="{A4FC25D5-1476-4640-A452-AD14588D8AA7}" type="presOf" srcId="{A03AAD0B-6B7D-4CF2-B997-376A7C5B87E9}" destId="{D09CBDE3-B614-4A7F-9B3A-DF47E5092CB3}" srcOrd="0" destOrd="0" presId="urn:microsoft.com/office/officeart/2005/8/layout/cycle6"/>
    <dgm:cxn modelId="{20C2DBD5-60AB-4C69-8949-925AEC8BF5D8}" type="presOf" srcId="{86E1245C-2A6D-4CF1-899E-7E72B296037F}" destId="{C9992D2A-6933-40E4-9378-9C58C4CAEDD7}" srcOrd="0" destOrd="0" presId="urn:microsoft.com/office/officeart/2005/8/layout/cycle6"/>
    <dgm:cxn modelId="{99E47FD6-07C7-4FCF-BF5C-BA5E1E3511ED}" srcId="{A03AAD0B-6B7D-4CF2-B997-376A7C5B87E9}" destId="{2BC7C918-1700-419F-9BA8-A2ACD08E150C}" srcOrd="1" destOrd="0" parTransId="{E959CC03-F6CC-476D-97E8-BEC6BA1F6D86}" sibTransId="{52FD9B6A-C324-4FA0-9401-F28B7969F324}"/>
    <dgm:cxn modelId="{69A14EFD-3053-42DE-9350-81D4FA405ECF}" type="presOf" srcId="{52FD9B6A-C324-4FA0-9401-F28B7969F324}" destId="{9960E925-2674-4373-8F92-5B5D251C9064}" srcOrd="0" destOrd="0" presId="urn:microsoft.com/office/officeart/2005/8/layout/cycle6"/>
    <dgm:cxn modelId="{5F94EB9D-86C7-4FF3-9889-465635809176}" type="presParOf" srcId="{D09CBDE3-B614-4A7F-9B3A-DF47E5092CB3}" destId="{0F6D3F14-1678-4342-AB57-0777C80AAB90}" srcOrd="0" destOrd="0" presId="urn:microsoft.com/office/officeart/2005/8/layout/cycle6"/>
    <dgm:cxn modelId="{4031940D-92FF-4C36-B55E-D819F44C069A}" type="presParOf" srcId="{D09CBDE3-B614-4A7F-9B3A-DF47E5092CB3}" destId="{216945C0-726C-4145-9950-7CC57F245256}" srcOrd="1" destOrd="0" presId="urn:microsoft.com/office/officeart/2005/8/layout/cycle6"/>
    <dgm:cxn modelId="{414C3CCA-33F0-4EB2-8D60-18ACE9C416A7}" type="presParOf" srcId="{D09CBDE3-B614-4A7F-9B3A-DF47E5092CB3}" destId="{26FA77C6-E598-4A1F-89D4-E02CCAF9AD66}" srcOrd="2" destOrd="0" presId="urn:microsoft.com/office/officeart/2005/8/layout/cycle6"/>
    <dgm:cxn modelId="{0FC35787-EE82-42A7-AC76-0638A4EB3A95}" type="presParOf" srcId="{D09CBDE3-B614-4A7F-9B3A-DF47E5092CB3}" destId="{CE3E15B3-2AC0-47D0-8293-111B069D3407}" srcOrd="3" destOrd="0" presId="urn:microsoft.com/office/officeart/2005/8/layout/cycle6"/>
    <dgm:cxn modelId="{91B427E3-FB50-4318-BF0E-5B3CE7DC97CB}" type="presParOf" srcId="{D09CBDE3-B614-4A7F-9B3A-DF47E5092CB3}" destId="{63B23554-871D-4754-941D-87EDBC01172F}" srcOrd="4" destOrd="0" presId="urn:microsoft.com/office/officeart/2005/8/layout/cycle6"/>
    <dgm:cxn modelId="{36D6DD81-7AE3-4C13-BF74-F6A64B2C8996}" type="presParOf" srcId="{D09CBDE3-B614-4A7F-9B3A-DF47E5092CB3}" destId="{9960E925-2674-4373-8F92-5B5D251C9064}" srcOrd="5" destOrd="0" presId="urn:microsoft.com/office/officeart/2005/8/layout/cycle6"/>
    <dgm:cxn modelId="{BB82C1DB-7977-49D9-8C16-8A282F1A20C1}" type="presParOf" srcId="{D09CBDE3-B614-4A7F-9B3A-DF47E5092CB3}" destId="{4E13D1EE-8ED9-4BF8-B4E4-25818389A0E4}" srcOrd="6" destOrd="0" presId="urn:microsoft.com/office/officeart/2005/8/layout/cycle6"/>
    <dgm:cxn modelId="{FA9EF7D2-D781-40D6-AE67-5AA348B34510}" type="presParOf" srcId="{D09CBDE3-B614-4A7F-9B3A-DF47E5092CB3}" destId="{6A1039D5-4192-4698-8921-409D17A333A0}" srcOrd="7" destOrd="0" presId="urn:microsoft.com/office/officeart/2005/8/layout/cycle6"/>
    <dgm:cxn modelId="{BCFF9B2D-D5CC-4276-AD1E-A520EF3A6782}" type="presParOf" srcId="{D09CBDE3-B614-4A7F-9B3A-DF47E5092CB3}" destId="{C9992D2A-6933-40E4-9378-9C58C4CAEDD7}" srcOrd="8"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D40165-3267-4435-BDA6-27B8223D5EDE}">
      <dsp:nvSpPr>
        <dsp:cNvPr id="0" name=""/>
        <dsp:cNvSpPr/>
      </dsp:nvSpPr>
      <dsp:spPr>
        <a:xfrm>
          <a:off x="1113710" y="20954"/>
          <a:ext cx="1005840" cy="1005840"/>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r>
            <a:rPr lang="en-US" sz="900" kern="1200" dirty="0"/>
            <a:t>Passion</a:t>
          </a:r>
        </a:p>
      </dsp:txBody>
      <dsp:txXfrm>
        <a:off x="1247823" y="196976"/>
        <a:ext cx="737616" cy="452628"/>
      </dsp:txXfrm>
    </dsp:sp>
    <dsp:sp modelId="{6A82FF9A-4B23-4E6A-BB66-66E7F0C4F8BE}">
      <dsp:nvSpPr>
        <dsp:cNvPr id="0" name=""/>
        <dsp:cNvSpPr/>
      </dsp:nvSpPr>
      <dsp:spPr>
        <a:xfrm>
          <a:off x="1476651" y="649605"/>
          <a:ext cx="1005840" cy="1005840"/>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r>
            <a:rPr lang="en-US" sz="900" kern="1200" dirty="0"/>
            <a:t>Talent</a:t>
          </a:r>
        </a:p>
      </dsp:txBody>
      <dsp:txXfrm>
        <a:off x="1784271" y="909447"/>
        <a:ext cx="603504" cy="553212"/>
      </dsp:txXfrm>
    </dsp:sp>
    <dsp:sp modelId="{1AE642E9-60B9-4058-9787-CA7D6408A440}">
      <dsp:nvSpPr>
        <dsp:cNvPr id="0" name=""/>
        <dsp:cNvSpPr/>
      </dsp:nvSpPr>
      <dsp:spPr>
        <a:xfrm>
          <a:off x="750770" y="649605"/>
          <a:ext cx="1005840" cy="1005840"/>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r>
            <a:rPr lang="en-US" sz="900" kern="1200" dirty="0"/>
            <a:t>Opportunity</a:t>
          </a:r>
        </a:p>
      </dsp:txBody>
      <dsp:txXfrm>
        <a:off x="845486" y="909447"/>
        <a:ext cx="603504" cy="5532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6D3F14-1678-4342-AB57-0777C80AAB90}">
      <dsp:nvSpPr>
        <dsp:cNvPr id="0" name=""/>
        <dsp:cNvSpPr/>
      </dsp:nvSpPr>
      <dsp:spPr>
        <a:xfrm>
          <a:off x="2946908" y="1855"/>
          <a:ext cx="1878583" cy="122107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Who are our customer?</a:t>
          </a:r>
        </a:p>
      </dsp:txBody>
      <dsp:txXfrm>
        <a:off x="3006516" y="61463"/>
        <a:ext cx="1759367" cy="1101862"/>
      </dsp:txXfrm>
    </dsp:sp>
    <dsp:sp modelId="{26FA77C6-E598-4A1F-89D4-E02CCAF9AD66}">
      <dsp:nvSpPr>
        <dsp:cNvPr id="0" name=""/>
        <dsp:cNvSpPr/>
      </dsp:nvSpPr>
      <dsp:spPr>
        <a:xfrm>
          <a:off x="2256577" y="612394"/>
          <a:ext cx="3259244" cy="3259244"/>
        </a:xfrm>
        <a:custGeom>
          <a:avLst/>
          <a:gdLst/>
          <a:ahLst/>
          <a:cxnLst/>
          <a:rect l="0" t="0" r="0" b="0"/>
          <a:pathLst>
            <a:path>
              <a:moveTo>
                <a:pt x="2582582" y="307677"/>
              </a:moveTo>
              <a:arcTo wR="1629622" hR="1629622" stAng="18347219" swAng="3649423"/>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E3E15B3-2AC0-47D0-8293-111B069D3407}">
      <dsp:nvSpPr>
        <dsp:cNvPr id="0" name=""/>
        <dsp:cNvSpPr/>
      </dsp:nvSpPr>
      <dsp:spPr>
        <a:xfrm>
          <a:off x="4358202" y="2446289"/>
          <a:ext cx="1878583" cy="122107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What</a:t>
          </a:r>
          <a:r>
            <a:rPr lang="en-US" sz="1800" kern="1200" baseline="0" dirty="0"/>
            <a:t> products &amp; services will we provide?</a:t>
          </a:r>
          <a:endParaRPr lang="en-US" sz="1800" kern="1200" dirty="0"/>
        </a:p>
      </dsp:txBody>
      <dsp:txXfrm>
        <a:off x="4417810" y="2505897"/>
        <a:ext cx="1759367" cy="1101862"/>
      </dsp:txXfrm>
    </dsp:sp>
    <dsp:sp modelId="{9960E925-2674-4373-8F92-5B5D251C9064}">
      <dsp:nvSpPr>
        <dsp:cNvPr id="0" name=""/>
        <dsp:cNvSpPr/>
      </dsp:nvSpPr>
      <dsp:spPr>
        <a:xfrm>
          <a:off x="2256577" y="612394"/>
          <a:ext cx="3259244" cy="3259244"/>
        </a:xfrm>
        <a:custGeom>
          <a:avLst/>
          <a:gdLst/>
          <a:ahLst/>
          <a:cxnLst/>
          <a:rect l="0" t="0" r="0" b="0"/>
          <a:pathLst>
            <a:path>
              <a:moveTo>
                <a:pt x="2405731" y="3062564"/>
              </a:moveTo>
              <a:arcTo wR="1629622" hR="1629622" stAng="3693550" swAng="3412900"/>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E13D1EE-8ED9-4BF8-B4E4-25818389A0E4}">
      <dsp:nvSpPr>
        <dsp:cNvPr id="0" name=""/>
        <dsp:cNvSpPr/>
      </dsp:nvSpPr>
      <dsp:spPr>
        <a:xfrm>
          <a:off x="1535614" y="2446289"/>
          <a:ext cx="1878583" cy="122107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How will we provide these products and services?</a:t>
          </a:r>
        </a:p>
      </dsp:txBody>
      <dsp:txXfrm>
        <a:off x="1595222" y="2505897"/>
        <a:ext cx="1759367" cy="1101862"/>
      </dsp:txXfrm>
    </dsp:sp>
    <dsp:sp modelId="{C9992D2A-6933-40E4-9378-9C58C4CAEDD7}">
      <dsp:nvSpPr>
        <dsp:cNvPr id="0" name=""/>
        <dsp:cNvSpPr/>
      </dsp:nvSpPr>
      <dsp:spPr>
        <a:xfrm>
          <a:off x="2256577" y="612394"/>
          <a:ext cx="3259244" cy="3259244"/>
        </a:xfrm>
        <a:custGeom>
          <a:avLst/>
          <a:gdLst/>
          <a:ahLst/>
          <a:cxnLst/>
          <a:rect l="0" t="0" r="0" b="0"/>
          <a:pathLst>
            <a:path>
              <a:moveTo>
                <a:pt x="10834" y="1817228"/>
              </a:moveTo>
              <a:arcTo wR="1629622" hR="1629622" stAng="10403358" swAng="3649423"/>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7FEA194E-98E0-415D-A36F-6998168C7855}" type="datetimeFigureOut">
              <a:rPr lang="en-US" smtClean="0"/>
              <a:t>2/25/2017</a:t>
            </a:fld>
            <a:endParaRPr lang="en-US"/>
          </a:p>
        </p:txBody>
      </p:sp>
      <p:sp>
        <p:nvSpPr>
          <p:cNvPr id="8" name="Slide Number Placeholder 7"/>
          <p:cNvSpPr>
            <a:spLocks noGrp="1"/>
          </p:cNvSpPr>
          <p:nvPr>
            <p:ph type="sldNum" sz="quarter" idx="11"/>
          </p:nvPr>
        </p:nvSpPr>
        <p:spPr/>
        <p:txBody>
          <a:bodyPr/>
          <a:lstStyle/>
          <a:p>
            <a:fld id="{EF8BCBE0-7252-47E0-B25F-AA2FF9E2F3D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EA194E-98E0-415D-A36F-6998168C7855}" type="datetimeFigureOut">
              <a:rPr lang="en-US" smtClean="0"/>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BCBE0-7252-47E0-B25F-AA2FF9E2F3D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EA194E-98E0-415D-A36F-6998168C7855}" type="datetimeFigureOut">
              <a:rPr lang="en-US" smtClean="0"/>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BCBE0-7252-47E0-B25F-AA2FF9E2F3D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EA194E-98E0-415D-A36F-6998168C7855}" type="datetimeFigureOut">
              <a:rPr lang="en-US" smtClean="0"/>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BCBE0-7252-47E0-B25F-AA2FF9E2F3D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EA194E-98E0-415D-A36F-6998168C7855}" type="datetimeFigureOut">
              <a:rPr lang="en-US" smtClean="0"/>
              <a:t>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BCBE0-7252-47E0-B25F-AA2FF9E2F3D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FEA194E-98E0-415D-A36F-6998168C7855}" type="datetimeFigureOut">
              <a:rPr lang="en-US" smtClean="0"/>
              <a:t>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BCBE0-7252-47E0-B25F-AA2FF9E2F3D1}"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7FEA194E-98E0-415D-A36F-6998168C7855}" type="datetimeFigureOut">
              <a:rPr lang="en-US" smtClean="0"/>
              <a:t>2/25/2017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8BCBE0-7252-47E0-B25F-AA2FF9E2F3D1}"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FEA194E-98E0-415D-A36F-6998168C7855}" type="datetimeFigureOut">
              <a:rPr lang="en-US" smtClean="0"/>
              <a:t>2/25/2017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8BCBE0-7252-47E0-B25F-AA2FF9E2F3D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EA194E-98E0-415D-A36F-6998168C7855}" type="datetimeFigureOut">
              <a:rPr lang="en-US" smtClean="0"/>
              <a:t>2/25/2017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8BCBE0-7252-47E0-B25F-AA2FF9E2F3D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EA194E-98E0-415D-A36F-6998168C7855}" type="datetimeFigureOut">
              <a:rPr lang="en-US" smtClean="0"/>
              <a:t>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BCBE0-7252-47E0-B25F-AA2FF9E2F3D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EA194E-98E0-415D-A36F-6998168C7855}" type="datetimeFigureOut">
              <a:rPr lang="en-US" smtClean="0"/>
              <a:t>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BCBE0-7252-47E0-B25F-AA2FF9E2F3D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7FEA194E-98E0-415D-A36F-6998168C7855}" type="datetimeFigureOut">
              <a:rPr lang="en-US" smtClean="0"/>
              <a:t>2/25/2017</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EF8BCBE0-7252-47E0-B25F-AA2FF9E2F3D1}"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hyperlink" Target="http://www.jimcollins.com/article_topics/articles/the-secret-life.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514600"/>
            <a:ext cx="7315200" cy="988576"/>
          </a:xfrm>
        </p:spPr>
        <p:txBody>
          <a:bodyPr/>
          <a:lstStyle/>
          <a:p>
            <a:r>
              <a:rPr lang="en-US" dirty="0">
                <a:solidFill>
                  <a:schemeClr val="tx1"/>
                </a:solidFill>
              </a:rPr>
              <a:t>Strategic Planning PPT</a:t>
            </a:r>
          </a:p>
        </p:txBody>
      </p:sp>
    </p:spTree>
    <p:extLst>
      <p:ext uri="{BB962C8B-B14F-4D97-AF65-F5344CB8AC3E}">
        <p14:creationId xmlns:p14="http://schemas.microsoft.com/office/powerpoint/2010/main" val="2567610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228600"/>
            <a:ext cx="7315200" cy="1154097"/>
          </a:xfrm>
        </p:spPr>
        <p:txBody>
          <a:bodyPr>
            <a:normAutofit fontScale="90000"/>
          </a:bodyPr>
          <a:lstStyle/>
          <a:p>
            <a:pPr algn="ctr"/>
            <a:r>
              <a:rPr lang="en-US" sz="4400" b="1" dirty="0"/>
              <a:t>Research</a:t>
            </a:r>
            <a:br>
              <a:rPr lang="en-US" dirty="0"/>
            </a:br>
            <a:r>
              <a:rPr lang="en-US" sz="2700" dirty="0"/>
              <a:t>Let’s conduct an external assessment</a:t>
            </a:r>
          </a:p>
        </p:txBody>
      </p:sp>
      <p:sp>
        <p:nvSpPr>
          <p:cNvPr id="5" name="Content Placeholder 4"/>
          <p:cNvSpPr>
            <a:spLocks noGrp="1"/>
          </p:cNvSpPr>
          <p:nvPr>
            <p:ph idx="1"/>
          </p:nvPr>
        </p:nvSpPr>
        <p:spPr>
          <a:xfrm>
            <a:off x="762000" y="1981200"/>
            <a:ext cx="7772400" cy="4632960"/>
          </a:xfrm>
        </p:spPr>
        <p:txBody>
          <a:bodyPr>
            <a:normAutofit/>
          </a:bodyPr>
          <a:lstStyle/>
          <a:p>
            <a:r>
              <a:rPr lang="en-US" sz="2400" dirty="0"/>
              <a:t>Competition</a:t>
            </a:r>
          </a:p>
          <a:p>
            <a:pPr lvl="1"/>
            <a:r>
              <a:rPr lang="en-US" sz="2400" dirty="0"/>
              <a:t>What are our competitors?</a:t>
            </a:r>
          </a:p>
          <a:p>
            <a:pPr lvl="1"/>
            <a:r>
              <a:rPr lang="en-US" sz="2400" dirty="0"/>
              <a:t>What are their strengths and weaknesses?</a:t>
            </a:r>
          </a:p>
          <a:p>
            <a:r>
              <a:rPr lang="en-US" sz="2400" dirty="0"/>
              <a:t>Market </a:t>
            </a:r>
          </a:p>
          <a:p>
            <a:pPr lvl="1"/>
            <a:r>
              <a:rPr lang="en-US" sz="2000" dirty="0"/>
              <a:t>What is our market?</a:t>
            </a:r>
          </a:p>
          <a:p>
            <a:pPr lvl="1"/>
            <a:r>
              <a:rPr lang="en-US" sz="2000" dirty="0"/>
              <a:t>What are the market trends?</a:t>
            </a:r>
          </a:p>
          <a:p>
            <a:pPr lvl="1"/>
            <a:r>
              <a:rPr lang="en-US" sz="2000" dirty="0"/>
              <a:t>What are the growth opportunities?</a:t>
            </a:r>
          </a:p>
          <a:p>
            <a:pPr lvl="1"/>
            <a:r>
              <a:rPr lang="en-US" sz="2000" dirty="0"/>
              <a:t>How can we differentiate our offerings</a:t>
            </a:r>
          </a:p>
          <a:p>
            <a:pPr lvl="1"/>
            <a:r>
              <a:rPr lang="en-US" sz="2000" dirty="0"/>
              <a:t>How can we improve our cost structure?</a:t>
            </a:r>
          </a:p>
          <a:p>
            <a:pPr lvl="1"/>
            <a:r>
              <a:rPr lang="en-US" sz="2000" dirty="0"/>
              <a:t>What distribution channels can we use? </a:t>
            </a:r>
          </a:p>
        </p:txBody>
      </p:sp>
    </p:spTree>
    <p:extLst>
      <p:ext uri="{BB962C8B-B14F-4D97-AF65-F5344CB8AC3E}">
        <p14:creationId xmlns:p14="http://schemas.microsoft.com/office/powerpoint/2010/main" val="1472832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81000"/>
            <a:ext cx="7315200" cy="1154097"/>
          </a:xfrm>
        </p:spPr>
        <p:txBody>
          <a:bodyPr>
            <a:normAutofit fontScale="90000"/>
          </a:bodyPr>
          <a:lstStyle/>
          <a:p>
            <a:pPr algn="ctr"/>
            <a:r>
              <a:rPr lang="en-US" sz="4400" dirty="0"/>
              <a:t>Research</a:t>
            </a:r>
            <a:br>
              <a:rPr lang="en-US" dirty="0"/>
            </a:br>
            <a:r>
              <a:rPr lang="en-US" sz="2700" dirty="0"/>
              <a:t>Let’s</a:t>
            </a:r>
            <a:r>
              <a:rPr lang="en-US" dirty="0"/>
              <a:t> </a:t>
            </a:r>
            <a:r>
              <a:rPr lang="en-US" sz="2200" dirty="0"/>
              <a:t>conduct an external assessment </a:t>
            </a:r>
          </a:p>
        </p:txBody>
      </p:sp>
      <p:sp>
        <p:nvSpPr>
          <p:cNvPr id="5" name="Content Placeholder 4"/>
          <p:cNvSpPr>
            <a:spLocks noGrp="1"/>
          </p:cNvSpPr>
          <p:nvPr>
            <p:ph sz="quarter" idx="13"/>
          </p:nvPr>
        </p:nvSpPr>
        <p:spPr>
          <a:xfrm>
            <a:off x="914400" y="1905000"/>
            <a:ext cx="3566160" cy="4431792"/>
          </a:xfrm>
        </p:spPr>
        <p:txBody>
          <a:bodyPr>
            <a:normAutofit/>
          </a:bodyPr>
          <a:lstStyle/>
          <a:p>
            <a:r>
              <a:rPr lang="en-US" dirty="0"/>
              <a:t>Economics</a:t>
            </a:r>
          </a:p>
          <a:p>
            <a:pPr lvl="1"/>
            <a:r>
              <a:rPr lang="en-US" dirty="0"/>
              <a:t>What will the economy be like?</a:t>
            </a:r>
          </a:p>
          <a:p>
            <a:pPr lvl="2"/>
            <a:r>
              <a:rPr lang="en-US" sz="1800" dirty="0"/>
              <a:t>Locally, nationally, internationally?</a:t>
            </a:r>
          </a:p>
          <a:p>
            <a:pPr lvl="2"/>
            <a:r>
              <a:rPr lang="en-US" sz="1800" dirty="0"/>
              <a:t>What impact could this have on us?</a:t>
            </a:r>
          </a:p>
          <a:p>
            <a:r>
              <a:rPr lang="en-US" dirty="0"/>
              <a:t>Technology</a:t>
            </a:r>
          </a:p>
          <a:p>
            <a:pPr lvl="1"/>
            <a:r>
              <a:rPr lang="en-US" dirty="0"/>
              <a:t>What current and future technologies could influence or possibly redefine the market? </a:t>
            </a:r>
          </a:p>
          <a:p>
            <a:pPr lvl="1"/>
            <a:endParaRPr lang="en-US" sz="2400" dirty="0"/>
          </a:p>
        </p:txBody>
      </p:sp>
      <p:sp>
        <p:nvSpPr>
          <p:cNvPr id="2" name="Content Placeholder 1"/>
          <p:cNvSpPr>
            <a:spLocks noGrp="1"/>
          </p:cNvSpPr>
          <p:nvPr>
            <p:ph sz="quarter" idx="14"/>
          </p:nvPr>
        </p:nvSpPr>
        <p:spPr>
          <a:xfrm>
            <a:off x="4681728" y="1981200"/>
            <a:ext cx="3566160" cy="4357687"/>
          </a:xfrm>
        </p:spPr>
        <p:txBody>
          <a:bodyPr>
            <a:normAutofit/>
          </a:bodyPr>
          <a:lstStyle/>
          <a:p>
            <a:r>
              <a:rPr lang="en-US" dirty="0"/>
              <a:t>Political</a:t>
            </a:r>
          </a:p>
          <a:p>
            <a:pPr lvl="1"/>
            <a:r>
              <a:rPr lang="en-US" dirty="0"/>
              <a:t>What legal factors could impact us?</a:t>
            </a:r>
          </a:p>
          <a:p>
            <a:pPr lvl="2"/>
            <a:r>
              <a:rPr lang="en-US" dirty="0"/>
              <a:t>Taxes, legal cases, trade restrictions, labor laws, environmental laws, political direction</a:t>
            </a:r>
          </a:p>
          <a:p>
            <a:r>
              <a:rPr lang="en-US" dirty="0"/>
              <a:t>Social Factors</a:t>
            </a:r>
          </a:p>
          <a:p>
            <a:pPr lvl="1"/>
            <a:r>
              <a:rPr lang="en-US" dirty="0"/>
              <a:t>What social factors could impact us?</a:t>
            </a:r>
          </a:p>
          <a:p>
            <a:pPr lvl="2"/>
            <a:r>
              <a:rPr lang="en-US" dirty="0"/>
              <a:t>Population growth rate, age distributions, expectations</a:t>
            </a:r>
          </a:p>
          <a:p>
            <a:r>
              <a:rPr lang="en-US" dirty="0"/>
              <a:t>Disasters</a:t>
            </a:r>
          </a:p>
          <a:p>
            <a:pPr lvl="1"/>
            <a:r>
              <a:rPr lang="en-US" dirty="0"/>
              <a:t>What disasters could occur?  </a:t>
            </a:r>
          </a:p>
        </p:txBody>
      </p:sp>
    </p:spTree>
    <p:extLst>
      <p:ext uri="{BB962C8B-B14F-4D97-AF65-F5344CB8AC3E}">
        <p14:creationId xmlns:p14="http://schemas.microsoft.com/office/powerpoint/2010/main" val="1472832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81000"/>
            <a:ext cx="7315200" cy="1154097"/>
          </a:xfrm>
        </p:spPr>
        <p:txBody>
          <a:bodyPr>
            <a:normAutofit fontScale="90000"/>
          </a:bodyPr>
          <a:lstStyle/>
          <a:p>
            <a:pPr algn="ctr"/>
            <a:r>
              <a:rPr lang="en-US" sz="4400" b="1" dirty="0"/>
              <a:t>Plan</a:t>
            </a:r>
            <a:br>
              <a:rPr lang="en-US" dirty="0"/>
            </a:br>
            <a:r>
              <a:rPr lang="en-US" sz="2700" dirty="0"/>
              <a:t>Let’s define our direction</a:t>
            </a:r>
            <a:endParaRPr lang="en-US" sz="3100" dirty="0"/>
          </a:p>
        </p:txBody>
      </p:sp>
      <p:sp>
        <p:nvSpPr>
          <p:cNvPr id="5" name="Content Placeholder 4"/>
          <p:cNvSpPr>
            <a:spLocks noGrp="1"/>
          </p:cNvSpPr>
          <p:nvPr>
            <p:ph sz="quarter" idx="13"/>
          </p:nvPr>
        </p:nvSpPr>
        <p:spPr>
          <a:xfrm>
            <a:off x="914400" y="1905000"/>
            <a:ext cx="3566160" cy="4431792"/>
          </a:xfrm>
        </p:spPr>
        <p:txBody>
          <a:bodyPr>
            <a:normAutofit fontScale="92500" lnSpcReduction="20000"/>
          </a:bodyPr>
          <a:lstStyle/>
          <a:p>
            <a:r>
              <a:rPr lang="en-US" dirty="0"/>
              <a:t>What is our sweet spot? </a:t>
            </a:r>
          </a:p>
          <a:p>
            <a:pPr lvl="1"/>
            <a:r>
              <a:rPr lang="en-US" dirty="0"/>
              <a:t>Do we know what our passions and talents are?</a:t>
            </a:r>
          </a:p>
          <a:p>
            <a:pPr lvl="1"/>
            <a:r>
              <a:rPr lang="en-US" dirty="0"/>
              <a:t>Are we building upon our passions and talents?</a:t>
            </a:r>
          </a:p>
          <a:p>
            <a:r>
              <a:rPr lang="en-US" dirty="0"/>
              <a:t>What is our vision?</a:t>
            </a:r>
          </a:p>
          <a:p>
            <a:r>
              <a:rPr lang="en-US" dirty="0"/>
              <a:t>What are our values?</a:t>
            </a:r>
          </a:p>
          <a:p>
            <a:r>
              <a:rPr lang="en-US" dirty="0"/>
              <a:t>What is our value proposition?</a:t>
            </a:r>
          </a:p>
          <a:p>
            <a:r>
              <a:rPr lang="en-US" dirty="0"/>
              <a:t>What goals should we set?</a:t>
            </a:r>
          </a:p>
          <a:p>
            <a:pPr lvl="1"/>
            <a:r>
              <a:rPr lang="en-US" dirty="0"/>
              <a:t>What customer goals will we focus on? </a:t>
            </a:r>
          </a:p>
          <a:p>
            <a:pPr lvl="1"/>
            <a:r>
              <a:rPr lang="en-US" dirty="0"/>
              <a:t>What employee development goals will we set?</a:t>
            </a:r>
          </a:p>
          <a:p>
            <a:pPr lvl="1"/>
            <a:r>
              <a:rPr lang="en-US" dirty="0"/>
              <a:t>What process improvement goals will we pursue?</a:t>
            </a:r>
          </a:p>
          <a:p>
            <a:endParaRPr lang="en-US" dirty="0"/>
          </a:p>
          <a:p>
            <a:pPr marL="320040" lvl="1" indent="0">
              <a:buNone/>
            </a:pPr>
            <a:endParaRPr lang="en-US" dirty="0"/>
          </a:p>
        </p:txBody>
      </p:sp>
      <p:sp>
        <p:nvSpPr>
          <p:cNvPr id="2" name="Content Placeholder 1"/>
          <p:cNvSpPr>
            <a:spLocks noGrp="1"/>
          </p:cNvSpPr>
          <p:nvPr>
            <p:ph sz="quarter" idx="14"/>
          </p:nvPr>
        </p:nvSpPr>
        <p:spPr>
          <a:xfrm>
            <a:off x="4681728" y="1981200"/>
            <a:ext cx="3566160" cy="4357687"/>
          </a:xfrm>
        </p:spPr>
        <p:txBody>
          <a:bodyPr>
            <a:normAutofit/>
          </a:bodyPr>
          <a:lstStyle/>
          <a:p>
            <a:r>
              <a:rPr lang="en-US" dirty="0"/>
              <a:t>How will we evaluate our progress?</a:t>
            </a:r>
          </a:p>
          <a:p>
            <a:pPr lvl="1"/>
            <a:r>
              <a:rPr lang="en-US" dirty="0"/>
              <a:t>What evaluation or measurement systems will we put in place?</a:t>
            </a:r>
          </a:p>
          <a:p>
            <a:r>
              <a:rPr lang="en-US" dirty="0"/>
              <a:t>What projects will we launch to reach the goals?</a:t>
            </a:r>
          </a:p>
          <a:p>
            <a:r>
              <a:rPr lang="en-US" dirty="0"/>
              <a:t>What projects will we stop?</a:t>
            </a:r>
          </a:p>
          <a:p>
            <a:r>
              <a:rPr lang="en-US" dirty="0"/>
              <a:t>What processes will we improve? </a:t>
            </a:r>
          </a:p>
          <a:p>
            <a:r>
              <a:rPr lang="en-US" dirty="0"/>
              <a:t>What budget will we set apart to achieve our goals? </a:t>
            </a:r>
          </a:p>
          <a:p>
            <a:pPr lvl="1"/>
            <a:endParaRPr lang="en-US" dirty="0"/>
          </a:p>
          <a:p>
            <a:pPr lvl="1"/>
            <a:endParaRPr lang="en-US" dirty="0"/>
          </a:p>
        </p:txBody>
      </p:sp>
    </p:spTree>
    <p:extLst>
      <p:ext uri="{BB962C8B-B14F-4D97-AF65-F5344CB8AC3E}">
        <p14:creationId xmlns:p14="http://schemas.microsoft.com/office/powerpoint/2010/main" val="2611608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81000"/>
            <a:ext cx="7315200" cy="1154097"/>
          </a:xfrm>
        </p:spPr>
        <p:txBody>
          <a:bodyPr>
            <a:normAutofit/>
          </a:bodyPr>
          <a:lstStyle/>
          <a:p>
            <a:pPr algn="ctr"/>
            <a:r>
              <a:rPr lang="en-US" sz="4400" b="1" dirty="0"/>
              <a:t>Do </a:t>
            </a:r>
            <a:br>
              <a:rPr lang="en-US" dirty="0"/>
            </a:br>
            <a:r>
              <a:rPr lang="en-US" sz="2200" dirty="0"/>
              <a:t>Create a culture of positive accountability and results </a:t>
            </a:r>
            <a:endParaRPr lang="en-US" sz="3100" dirty="0"/>
          </a:p>
        </p:txBody>
      </p:sp>
      <p:sp>
        <p:nvSpPr>
          <p:cNvPr id="5" name="Content Placeholder 4"/>
          <p:cNvSpPr>
            <a:spLocks noGrp="1"/>
          </p:cNvSpPr>
          <p:nvPr>
            <p:ph sz="quarter" idx="13"/>
          </p:nvPr>
        </p:nvSpPr>
        <p:spPr>
          <a:xfrm>
            <a:off x="533400" y="1905000"/>
            <a:ext cx="8153400" cy="4431792"/>
          </a:xfrm>
        </p:spPr>
        <p:txBody>
          <a:bodyPr>
            <a:normAutofit/>
          </a:bodyPr>
          <a:lstStyle/>
          <a:p>
            <a:pPr fontAlgn="base"/>
            <a:r>
              <a:rPr lang="en-US" dirty="0"/>
              <a:t>A system of positive accountability considers both the needs of the organization and of its employees. It ensures that win/win is a reality and not just a concept.</a:t>
            </a:r>
          </a:p>
          <a:p>
            <a:pPr fontAlgn="base"/>
            <a:r>
              <a:rPr lang="en-US" dirty="0"/>
              <a:t>Truly effective leaders understand their people. They understand the talents and passion of their employees. Most importantly, they align talents and passions with the required work to create success.</a:t>
            </a:r>
          </a:p>
          <a:p>
            <a:pPr fontAlgn="base"/>
            <a:r>
              <a:rPr lang="en-US" dirty="0"/>
              <a:t>Weekly reviews occur at all levels of the organization.  </a:t>
            </a:r>
          </a:p>
          <a:p>
            <a:pPr fontAlgn="base"/>
            <a:r>
              <a:rPr lang="en-US" dirty="0"/>
              <a:t>Each person has just a few goals and metrics to track progress. Each goal is ranked relative to each other.</a:t>
            </a:r>
          </a:p>
          <a:p>
            <a:pPr fontAlgn="base"/>
            <a:r>
              <a:rPr lang="en-US" dirty="0"/>
              <a:t>Every person, every week, knows what they should be doing, and how their goals relate to the goals of the people around them.</a:t>
            </a:r>
          </a:p>
        </p:txBody>
      </p:sp>
    </p:spTree>
    <p:extLst>
      <p:ext uri="{BB962C8B-B14F-4D97-AF65-F5344CB8AC3E}">
        <p14:creationId xmlns:p14="http://schemas.microsoft.com/office/powerpoint/2010/main" val="1353078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315200" cy="1154097"/>
          </a:xfrm>
        </p:spPr>
        <p:txBody>
          <a:bodyPr>
            <a:normAutofit fontScale="90000"/>
          </a:bodyPr>
          <a:lstStyle/>
          <a:p>
            <a:r>
              <a:rPr lang="en-US" dirty="0">
                <a:solidFill>
                  <a:schemeClr val="tx1"/>
                </a:solidFill>
                <a:latin typeface="Calibri"/>
              </a:rPr>
              <a:t>Strategic  Management Model </a:t>
            </a:r>
            <a:br>
              <a:rPr lang="en-US" sz="4800" dirty="0">
                <a:solidFill>
                  <a:srgbClr val="000000"/>
                </a:solidFill>
                <a:latin typeface="Calibri"/>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97240431"/>
              </p:ext>
            </p:extLst>
          </p:nvPr>
        </p:nvGraphicFramePr>
        <p:xfrm>
          <a:off x="2819400" y="2899815"/>
          <a:ext cx="3233262" cy="167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5" name="Group 14"/>
          <p:cNvGrpSpPr/>
          <p:nvPr/>
        </p:nvGrpSpPr>
        <p:grpSpPr>
          <a:xfrm>
            <a:off x="1013655" y="762000"/>
            <a:ext cx="6682545" cy="5939451"/>
            <a:chOff x="1421227" y="916474"/>
            <a:chExt cx="6682545" cy="5939451"/>
          </a:xfrm>
          <a:scene3d>
            <a:camera prst="perspectiveRelaxedModerately" zoom="92000"/>
            <a:lightRig rig="balanced" dir="t">
              <a:rot lat="0" lon="0" rev="12700000"/>
            </a:lightRig>
          </a:scene3d>
        </p:grpSpPr>
        <p:sp>
          <p:nvSpPr>
            <p:cNvPr id="16" name="Freeform 15"/>
            <p:cNvSpPr/>
            <p:nvPr/>
          </p:nvSpPr>
          <p:spPr>
            <a:xfrm>
              <a:off x="3700936" y="916474"/>
              <a:ext cx="2123126" cy="1380032"/>
            </a:xfrm>
            <a:custGeom>
              <a:avLst/>
              <a:gdLst>
                <a:gd name="connsiteX0" fmla="*/ 0 w 2123126"/>
                <a:gd name="connsiteY0" fmla="*/ 230010 h 1380032"/>
                <a:gd name="connsiteX1" fmla="*/ 230010 w 2123126"/>
                <a:gd name="connsiteY1" fmla="*/ 0 h 1380032"/>
                <a:gd name="connsiteX2" fmla="*/ 1893116 w 2123126"/>
                <a:gd name="connsiteY2" fmla="*/ 0 h 1380032"/>
                <a:gd name="connsiteX3" fmla="*/ 2123126 w 2123126"/>
                <a:gd name="connsiteY3" fmla="*/ 230010 h 1380032"/>
                <a:gd name="connsiteX4" fmla="*/ 2123126 w 2123126"/>
                <a:gd name="connsiteY4" fmla="*/ 1150022 h 1380032"/>
                <a:gd name="connsiteX5" fmla="*/ 1893116 w 2123126"/>
                <a:gd name="connsiteY5" fmla="*/ 1380032 h 1380032"/>
                <a:gd name="connsiteX6" fmla="*/ 230010 w 2123126"/>
                <a:gd name="connsiteY6" fmla="*/ 1380032 h 1380032"/>
                <a:gd name="connsiteX7" fmla="*/ 0 w 2123126"/>
                <a:gd name="connsiteY7" fmla="*/ 1150022 h 1380032"/>
                <a:gd name="connsiteX8" fmla="*/ 0 w 2123126"/>
                <a:gd name="connsiteY8" fmla="*/ 230010 h 138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3126" h="1380032">
                  <a:moveTo>
                    <a:pt x="0" y="230010"/>
                  </a:moveTo>
                  <a:cubicBezTo>
                    <a:pt x="0" y="102979"/>
                    <a:pt x="102979" y="0"/>
                    <a:pt x="230010" y="0"/>
                  </a:cubicBezTo>
                  <a:lnTo>
                    <a:pt x="1893116" y="0"/>
                  </a:lnTo>
                  <a:cubicBezTo>
                    <a:pt x="2020147" y="0"/>
                    <a:pt x="2123126" y="102979"/>
                    <a:pt x="2123126" y="230010"/>
                  </a:cubicBezTo>
                  <a:lnTo>
                    <a:pt x="2123126" y="1150022"/>
                  </a:lnTo>
                  <a:cubicBezTo>
                    <a:pt x="2123126" y="1277053"/>
                    <a:pt x="2020147" y="1380032"/>
                    <a:pt x="1893116" y="1380032"/>
                  </a:cubicBezTo>
                  <a:lnTo>
                    <a:pt x="230010" y="1380032"/>
                  </a:lnTo>
                  <a:cubicBezTo>
                    <a:pt x="102979" y="1380032"/>
                    <a:pt x="0" y="1277053"/>
                    <a:pt x="0" y="1150022"/>
                  </a:cubicBezTo>
                  <a:lnTo>
                    <a:pt x="0" y="230010"/>
                  </a:lnTo>
                  <a:close/>
                </a:path>
              </a:pathLst>
            </a:custGeom>
            <a:sp3d prstMaterial="plastic">
              <a:bevelT w="50800" h="50800"/>
              <a:bevelB w="50800" h="508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89288" tIns="189288" rIns="189288" bIns="189288" numCol="1" spcCol="1270" anchor="ctr" anchorCtr="0">
              <a:noAutofit/>
            </a:bodyPr>
            <a:lstStyle/>
            <a:p>
              <a:pPr lvl="0" algn="ctr" defTabSz="1422400">
                <a:lnSpc>
                  <a:spcPct val="90000"/>
                </a:lnSpc>
                <a:spcBef>
                  <a:spcPct val="0"/>
                </a:spcBef>
                <a:spcAft>
                  <a:spcPct val="35000"/>
                </a:spcAft>
              </a:pPr>
              <a:r>
                <a:rPr lang="en-US" sz="3200" kern="1200" dirty="0"/>
                <a:t>Think</a:t>
              </a:r>
            </a:p>
          </p:txBody>
        </p:sp>
        <p:sp>
          <p:nvSpPr>
            <p:cNvPr id="17" name="Freeform 16"/>
            <p:cNvSpPr/>
            <p:nvPr/>
          </p:nvSpPr>
          <p:spPr>
            <a:xfrm>
              <a:off x="2482790" y="1606490"/>
              <a:ext cx="4559418" cy="4559418"/>
            </a:xfrm>
            <a:custGeom>
              <a:avLst/>
              <a:gdLst/>
              <a:ahLst/>
              <a:cxnLst/>
              <a:rect l="0" t="0" r="0" b="0"/>
              <a:pathLst>
                <a:path>
                  <a:moveTo>
                    <a:pt x="3356561" y="270365"/>
                  </a:moveTo>
                  <a:arcTo wR="2279709" hR="2279709" stAng="17891271" swAng="2625515"/>
                </a:path>
              </a:pathLst>
            </a:custGeom>
            <a:noFill/>
            <a:sp3d z="-25400" prstMaterial="plastic"/>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8" name="Freeform 17"/>
            <p:cNvSpPr/>
            <p:nvPr/>
          </p:nvSpPr>
          <p:spPr>
            <a:xfrm>
              <a:off x="5980646" y="3196183"/>
              <a:ext cx="2123126" cy="1380032"/>
            </a:xfrm>
            <a:custGeom>
              <a:avLst/>
              <a:gdLst>
                <a:gd name="connsiteX0" fmla="*/ 0 w 2123126"/>
                <a:gd name="connsiteY0" fmla="*/ 230010 h 1380032"/>
                <a:gd name="connsiteX1" fmla="*/ 230010 w 2123126"/>
                <a:gd name="connsiteY1" fmla="*/ 0 h 1380032"/>
                <a:gd name="connsiteX2" fmla="*/ 1893116 w 2123126"/>
                <a:gd name="connsiteY2" fmla="*/ 0 h 1380032"/>
                <a:gd name="connsiteX3" fmla="*/ 2123126 w 2123126"/>
                <a:gd name="connsiteY3" fmla="*/ 230010 h 1380032"/>
                <a:gd name="connsiteX4" fmla="*/ 2123126 w 2123126"/>
                <a:gd name="connsiteY4" fmla="*/ 1150022 h 1380032"/>
                <a:gd name="connsiteX5" fmla="*/ 1893116 w 2123126"/>
                <a:gd name="connsiteY5" fmla="*/ 1380032 h 1380032"/>
                <a:gd name="connsiteX6" fmla="*/ 230010 w 2123126"/>
                <a:gd name="connsiteY6" fmla="*/ 1380032 h 1380032"/>
                <a:gd name="connsiteX7" fmla="*/ 0 w 2123126"/>
                <a:gd name="connsiteY7" fmla="*/ 1150022 h 1380032"/>
                <a:gd name="connsiteX8" fmla="*/ 0 w 2123126"/>
                <a:gd name="connsiteY8" fmla="*/ 230010 h 138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3126" h="1380032">
                  <a:moveTo>
                    <a:pt x="0" y="230010"/>
                  </a:moveTo>
                  <a:cubicBezTo>
                    <a:pt x="0" y="102979"/>
                    <a:pt x="102979" y="0"/>
                    <a:pt x="230010" y="0"/>
                  </a:cubicBezTo>
                  <a:lnTo>
                    <a:pt x="1893116" y="0"/>
                  </a:lnTo>
                  <a:cubicBezTo>
                    <a:pt x="2020147" y="0"/>
                    <a:pt x="2123126" y="102979"/>
                    <a:pt x="2123126" y="230010"/>
                  </a:cubicBezTo>
                  <a:lnTo>
                    <a:pt x="2123126" y="1150022"/>
                  </a:lnTo>
                  <a:cubicBezTo>
                    <a:pt x="2123126" y="1277053"/>
                    <a:pt x="2020147" y="1380032"/>
                    <a:pt x="1893116" y="1380032"/>
                  </a:cubicBezTo>
                  <a:lnTo>
                    <a:pt x="230010" y="1380032"/>
                  </a:lnTo>
                  <a:cubicBezTo>
                    <a:pt x="102979" y="1380032"/>
                    <a:pt x="0" y="1277053"/>
                    <a:pt x="0" y="1150022"/>
                  </a:cubicBezTo>
                  <a:lnTo>
                    <a:pt x="0" y="230010"/>
                  </a:lnTo>
                  <a:close/>
                </a:path>
              </a:pathLst>
            </a:custGeom>
            <a:sp3d prstMaterial="plastic">
              <a:bevelT w="50800" h="50800"/>
              <a:bevelB w="50800" h="508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89288" tIns="189288" rIns="189288" bIns="189288" numCol="1" spcCol="1270" anchor="ctr" anchorCtr="0">
              <a:noAutofit/>
            </a:bodyPr>
            <a:lstStyle/>
            <a:p>
              <a:pPr lvl="0" algn="ctr" defTabSz="1422400">
                <a:lnSpc>
                  <a:spcPct val="90000"/>
                </a:lnSpc>
                <a:spcBef>
                  <a:spcPct val="0"/>
                </a:spcBef>
                <a:spcAft>
                  <a:spcPct val="35000"/>
                </a:spcAft>
              </a:pPr>
              <a:r>
                <a:rPr lang="en-US" sz="3200" kern="1200" dirty="0"/>
                <a:t>Research</a:t>
              </a:r>
            </a:p>
          </p:txBody>
        </p:sp>
        <p:sp>
          <p:nvSpPr>
            <p:cNvPr id="19" name="Freeform 18"/>
            <p:cNvSpPr/>
            <p:nvPr/>
          </p:nvSpPr>
          <p:spPr>
            <a:xfrm>
              <a:off x="2482790" y="1606490"/>
              <a:ext cx="4559418" cy="4559418"/>
            </a:xfrm>
            <a:custGeom>
              <a:avLst/>
              <a:gdLst/>
              <a:ahLst/>
              <a:cxnLst/>
              <a:rect l="0" t="0" r="0" b="0"/>
              <a:pathLst>
                <a:path>
                  <a:moveTo>
                    <a:pt x="4447181" y="2986204"/>
                  </a:moveTo>
                  <a:arcTo wR="2279709" hR="2279709" stAng="1083214" swAng="2625515"/>
                </a:path>
              </a:pathLst>
            </a:custGeom>
            <a:noFill/>
            <a:sp3d z="-25400" prstMaterial="plastic"/>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0" name="Freeform 19"/>
            <p:cNvSpPr/>
            <p:nvPr/>
          </p:nvSpPr>
          <p:spPr>
            <a:xfrm>
              <a:off x="3700936" y="5475893"/>
              <a:ext cx="2123126" cy="1380032"/>
            </a:xfrm>
            <a:custGeom>
              <a:avLst/>
              <a:gdLst>
                <a:gd name="connsiteX0" fmla="*/ 0 w 2123126"/>
                <a:gd name="connsiteY0" fmla="*/ 230010 h 1380032"/>
                <a:gd name="connsiteX1" fmla="*/ 230010 w 2123126"/>
                <a:gd name="connsiteY1" fmla="*/ 0 h 1380032"/>
                <a:gd name="connsiteX2" fmla="*/ 1893116 w 2123126"/>
                <a:gd name="connsiteY2" fmla="*/ 0 h 1380032"/>
                <a:gd name="connsiteX3" fmla="*/ 2123126 w 2123126"/>
                <a:gd name="connsiteY3" fmla="*/ 230010 h 1380032"/>
                <a:gd name="connsiteX4" fmla="*/ 2123126 w 2123126"/>
                <a:gd name="connsiteY4" fmla="*/ 1150022 h 1380032"/>
                <a:gd name="connsiteX5" fmla="*/ 1893116 w 2123126"/>
                <a:gd name="connsiteY5" fmla="*/ 1380032 h 1380032"/>
                <a:gd name="connsiteX6" fmla="*/ 230010 w 2123126"/>
                <a:gd name="connsiteY6" fmla="*/ 1380032 h 1380032"/>
                <a:gd name="connsiteX7" fmla="*/ 0 w 2123126"/>
                <a:gd name="connsiteY7" fmla="*/ 1150022 h 1380032"/>
                <a:gd name="connsiteX8" fmla="*/ 0 w 2123126"/>
                <a:gd name="connsiteY8" fmla="*/ 230010 h 138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3126" h="1380032">
                  <a:moveTo>
                    <a:pt x="0" y="230010"/>
                  </a:moveTo>
                  <a:cubicBezTo>
                    <a:pt x="0" y="102979"/>
                    <a:pt x="102979" y="0"/>
                    <a:pt x="230010" y="0"/>
                  </a:cubicBezTo>
                  <a:lnTo>
                    <a:pt x="1893116" y="0"/>
                  </a:lnTo>
                  <a:cubicBezTo>
                    <a:pt x="2020147" y="0"/>
                    <a:pt x="2123126" y="102979"/>
                    <a:pt x="2123126" y="230010"/>
                  </a:cubicBezTo>
                  <a:lnTo>
                    <a:pt x="2123126" y="1150022"/>
                  </a:lnTo>
                  <a:cubicBezTo>
                    <a:pt x="2123126" y="1277053"/>
                    <a:pt x="2020147" y="1380032"/>
                    <a:pt x="1893116" y="1380032"/>
                  </a:cubicBezTo>
                  <a:lnTo>
                    <a:pt x="230010" y="1380032"/>
                  </a:lnTo>
                  <a:cubicBezTo>
                    <a:pt x="102979" y="1380032"/>
                    <a:pt x="0" y="1277053"/>
                    <a:pt x="0" y="1150022"/>
                  </a:cubicBezTo>
                  <a:lnTo>
                    <a:pt x="0" y="230010"/>
                  </a:lnTo>
                  <a:close/>
                </a:path>
              </a:pathLst>
            </a:custGeom>
            <a:sp3d prstMaterial="plastic">
              <a:bevelT w="50800" h="50800"/>
              <a:bevelB w="50800" h="508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89288" tIns="189288" rIns="189288" bIns="189288" numCol="1" spcCol="1270" anchor="ctr" anchorCtr="0">
              <a:noAutofit/>
            </a:bodyPr>
            <a:lstStyle/>
            <a:p>
              <a:pPr lvl="0" algn="ctr" defTabSz="1422400">
                <a:lnSpc>
                  <a:spcPct val="90000"/>
                </a:lnSpc>
                <a:spcBef>
                  <a:spcPct val="0"/>
                </a:spcBef>
                <a:spcAft>
                  <a:spcPct val="35000"/>
                </a:spcAft>
              </a:pPr>
              <a:r>
                <a:rPr lang="en-US" sz="3200" kern="1200" dirty="0"/>
                <a:t>Plan</a:t>
              </a:r>
            </a:p>
          </p:txBody>
        </p:sp>
        <p:sp>
          <p:nvSpPr>
            <p:cNvPr id="21" name="Freeform 20"/>
            <p:cNvSpPr/>
            <p:nvPr/>
          </p:nvSpPr>
          <p:spPr>
            <a:xfrm>
              <a:off x="2482790" y="1606490"/>
              <a:ext cx="4559418" cy="4559418"/>
            </a:xfrm>
            <a:custGeom>
              <a:avLst/>
              <a:gdLst/>
              <a:ahLst/>
              <a:cxnLst/>
              <a:rect l="0" t="0" r="0" b="0"/>
              <a:pathLst>
                <a:path>
                  <a:moveTo>
                    <a:pt x="1202856" y="4289052"/>
                  </a:moveTo>
                  <a:arcTo wR="2279709" hR="2279709" stAng="7091271" swAng="2625515"/>
                </a:path>
              </a:pathLst>
            </a:custGeom>
            <a:noFill/>
            <a:sp3d z="-25400" prstMaterial="plastic"/>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2" name="Freeform 21"/>
            <p:cNvSpPr/>
            <p:nvPr/>
          </p:nvSpPr>
          <p:spPr>
            <a:xfrm>
              <a:off x="1421227" y="3196183"/>
              <a:ext cx="2123126" cy="1380032"/>
            </a:xfrm>
            <a:custGeom>
              <a:avLst/>
              <a:gdLst>
                <a:gd name="connsiteX0" fmla="*/ 0 w 2123126"/>
                <a:gd name="connsiteY0" fmla="*/ 230010 h 1380032"/>
                <a:gd name="connsiteX1" fmla="*/ 230010 w 2123126"/>
                <a:gd name="connsiteY1" fmla="*/ 0 h 1380032"/>
                <a:gd name="connsiteX2" fmla="*/ 1893116 w 2123126"/>
                <a:gd name="connsiteY2" fmla="*/ 0 h 1380032"/>
                <a:gd name="connsiteX3" fmla="*/ 2123126 w 2123126"/>
                <a:gd name="connsiteY3" fmla="*/ 230010 h 1380032"/>
                <a:gd name="connsiteX4" fmla="*/ 2123126 w 2123126"/>
                <a:gd name="connsiteY4" fmla="*/ 1150022 h 1380032"/>
                <a:gd name="connsiteX5" fmla="*/ 1893116 w 2123126"/>
                <a:gd name="connsiteY5" fmla="*/ 1380032 h 1380032"/>
                <a:gd name="connsiteX6" fmla="*/ 230010 w 2123126"/>
                <a:gd name="connsiteY6" fmla="*/ 1380032 h 1380032"/>
                <a:gd name="connsiteX7" fmla="*/ 0 w 2123126"/>
                <a:gd name="connsiteY7" fmla="*/ 1150022 h 1380032"/>
                <a:gd name="connsiteX8" fmla="*/ 0 w 2123126"/>
                <a:gd name="connsiteY8" fmla="*/ 230010 h 138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3126" h="1380032">
                  <a:moveTo>
                    <a:pt x="0" y="230010"/>
                  </a:moveTo>
                  <a:cubicBezTo>
                    <a:pt x="0" y="102979"/>
                    <a:pt x="102979" y="0"/>
                    <a:pt x="230010" y="0"/>
                  </a:cubicBezTo>
                  <a:lnTo>
                    <a:pt x="1893116" y="0"/>
                  </a:lnTo>
                  <a:cubicBezTo>
                    <a:pt x="2020147" y="0"/>
                    <a:pt x="2123126" y="102979"/>
                    <a:pt x="2123126" y="230010"/>
                  </a:cubicBezTo>
                  <a:lnTo>
                    <a:pt x="2123126" y="1150022"/>
                  </a:lnTo>
                  <a:cubicBezTo>
                    <a:pt x="2123126" y="1277053"/>
                    <a:pt x="2020147" y="1380032"/>
                    <a:pt x="1893116" y="1380032"/>
                  </a:cubicBezTo>
                  <a:lnTo>
                    <a:pt x="230010" y="1380032"/>
                  </a:lnTo>
                  <a:cubicBezTo>
                    <a:pt x="102979" y="1380032"/>
                    <a:pt x="0" y="1277053"/>
                    <a:pt x="0" y="1150022"/>
                  </a:cubicBezTo>
                  <a:lnTo>
                    <a:pt x="0" y="230010"/>
                  </a:lnTo>
                  <a:close/>
                </a:path>
              </a:pathLst>
            </a:custGeom>
            <a:sp3d prstMaterial="plastic">
              <a:bevelT w="50800" h="50800"/>
              <a:bevelB w="50800" h="508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89288" tIns="189288" rIns="189288" bIns="189288" numCol="1" spcCol="1270" anchor="ctr" anchorCtr="0">
              <a:noAutofit/>
            </a:bodyPr>
            <a:lstStyle/>
            <a:p>
              <a:pPr lvl="0" algn="ctr" defTabSz="1422400">
                <a:lnSpc>
                  <a:spcPct val="90000"/>
                </a:lnSpc>
                <a:spcBef>
                  <a:spcPct val="0"/>
                </a:spcBef>
                <a:spcAft>
                  <a:spcPct val="35000"/>
                </a:spcAft>
              </a:pPr>
              <a:r>
                <a:rPr lang="en-US" sz="3200" kern="1200" dirty="0"/>
                <a:t>Do</a:t>
              </a:r>
            </a:p>
          </p:txBody>
        </p:sp>
        <p:sp>
          <p:nvSpPr>
            <p:cNvPr id="23" name="Freeform 22"/>
            <p:cNvSpPr/>
            <p:nvPr/>
          </p:nvSpPr>
          <p:spPr>
            <a:xfrm>
              <a:off x="2482790" y="1606490"/>
              <a:ext cx="4559418" cy="4559418"/>
            </a:xfrm>
            <a:custGeom>
              <a:avLst/>
              <a:gdLst/>
              <a:ahLst/>
              <a:cxnLst/>
              <a:rect l="0" t="0" r="0" b="0"/>
              <a:pathLst>
                <a:path>
                  <a:moveTo>
                    <a:pt x="112236" y="1573213"/>
                  </a:moveTo>
                  <a:arcTo wR="2279709" hR="2279709" stAng="11883214" swAng="2625515"/>
                </a:path>
              </a:pathLst>
            </a:custGeom>
            <a:noFill/>
            <a:sp3d z="-25400" prstMaterial="plastic"/>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spTree>
    <p:extLst>
      <p:ext uri="{BB962C8B-B14F-4D97-AF65-F5344CB8AC3E}">
        <p14:creationId xmlns:p14="http://schemas.microsoft.com/office/powerpoint/2010/main" val="1362165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457200"/>
            <a:ext cx="7315200" cy="1154097"/>
          </a:xfrm>
        </p:spPr>
        <p:txBody>
          <a:bodyPr>
            <a:noAutofit/>
          </a:bodyPr>
          <a:lstStyle/>
          <a:p>
            <a:pPr algn="ctr"/>
            <a:r>
              <a:rPr lang="en-US" b="1" dirty="0"/>
              <a:t>Think</a:t>
            </a:r>
            <a:br>
              <a:rPr lang="en-US" b="1" dirty="0"/>
            </a:br>
            <a:r>
              <a:rPr lang="en-US" sz="2000" dirty="0"/>
              <a:t>Growth for growth’s sake leads to mediocre performance</a:t>
            </a:r>
            <a:endParaRPr lang="en-US" sz="3600" dirty="0"/>
          </a:p>
        </p:txBody>
      </p:sp>
      <p:sp>
        <p:nvSpPr>
          <p:cNvPr id="5" name="Content Placeholder 4"/>
          <p:cNvSpPr>
            <a:spLocks noGrp="1"/>
          </p:cNvSpPr>
          <p:nvPr>
            <p:ph idx="1"/>
          </p:nvPr>
        </p:nvSpPr>
        <p:spPr>
          <a:xfrm>
            <a:off x="762000" y="1752600"/>
            <a:ext cx="7772400" cy="4556761"/>
          </a:xfrm>
        </p:spPr>
        <p:txBody>
          <a:bodyPr/>
          <a:lstStyle/>
          <a:p>
            <a:r>
              <a:rPr lang="en-US" dirty="0">
                <a:latin typeface="Calibri"/>
              </a:rPr>
              <a:t>The research that went into my books showed that mediocre companies tend to focus on growth for growth's sake, whereas truly great companies focus on making creative, profitable contributions that are squarely focused on those three circles. Regardless of whether the market is up or down, great companies that adhere to those circles are, in the long run, likely to have more growth than they can handle—indigestion, not starvation. The same holds true for creative people who discover what they are passionate about, what they are genetically encoded for, and how they can build an economic engine based on their contributions. Those who operate at the intersection of all three circles are more likely to face the problem of too much opportunity in their lives, not too little. </a:t>
            </a:r>
          </a:p>
          <a:p>
            <a:endParaRPr lang="en-US" dirty="0"/>
          </a:p>
        </p:txBody>
      </p:sp>
      <p:sp>
        <p:nvSpPr>
          <p:cNvPr id="6" name="TextBox 5"/>
          <p:cNvSpPr txBox="1"/>
          <p:nvPr/>
        </p:nvSpPr>
        <p:spPr>
          <a:xfrm>
            <a:off x="3200400" y="5715000"/>
            <a:ext cx="2223686" cy="369332"/>
          </a:xfrm>
          <a:prstGeom prst="rect">
            <a:avLst/>
          </a:prstGeom>
          <a:noFill/>
        </p:spPr>
        <p:txBody>
          <a:bodyPr wrap="none" rtlCol="0">
            <a:spAutoFit/>
          </a:bodyPr>
          <a:lstStyle/>
          <a:p>
            <a:r>
              <a:rPr lang="en-US" dirty="0">
                <a:solidFill>
                  <a:srgbClr val="FFC000"/>
                </a:solidFill>
                <a:hlinkClick r:id="rId2"/>
              </a:rPr>
              <a:t>Source:  Jim Collins</a:t>
            </a:r>
            <a:endParaRPr lang="en-US" dirty="0">
              <a:solidFill>
                <a:srgbClr val="FFC000"/>
              </a:solidFill>
            </a:endParaRPr>
          </a:p>
        </p:txBody>
      </p:sp>
    </p:spTree>
    <p:extLst>
      <p:ext uri="{BB962C8B-B14F-4D97-AF65-F5344CB8AC3E}">
        <p14:creationId xmlns:p14="http://schemas.microsoft.com/office/powerpoint/2010/main" val="1929978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978391612"/>
              </p:ext>
            </p:extLst>
          </p:nvPr>
        </p:nvGraphicFramePr>
        <p:xfrm>
          <a:off x="838200" y="2362200"/>
          <a:ext cx="7391400" cy="3302670"/>
        </p:xfrm>
        <a:graphic>
          <a:graphicData uri="http://schemas.openxmlformats.org/drawingml/2006/table">
            <a:tbl>
              <a:tblPr/>
              <a:tblGrid>
                <a:gridCol w="3695700">
                  <a:extLst>
                    <a:ext uri="{9D8B030D-6E8A-4147-A177-3AD203B41FA5}">
                      <a16:colId xmlns:a16="http://schemas.microsoft.com/office/drawing/2014/main" val="20000"/>
                    </a:ext>
                  </a:extLst>
                </a:gridCol>
                <a:gridCol w="3695700">
                  <a:extLst>
                    <a:ext uri="{9D8B030D-6E8A-4147-A177-3AD203B41FA5}">
                      <a16:colId xmlns:a16="http://schemas.microsoft.com/office/drawing/2014/main" val="20001"/>
                    </a:ext>
                  </a:extLst>
                </a:gridCol>
              </a:tblGrid>
              <a:tr h="1676400">
                <a:tc>
                  <a:txBody>
                    <a:bodyPr/>
                    <a:lstStyle/>
                    <a:p>
                      <a:pPr algn="l"/>
                      <a:r>
                        <a:rPr lang="en-US" sz="1400" b="1">
                          <a:solidFill>
                            <a:schemeClr val="bg1"/>
                          </a:solidFill>
                        </a:rPr>
                        <a:t>Creator</a:t>
                      </a:r>
                      <a:br>
                        <a:rPr lang="en-US" sz="1400">
                          <a:solidFill>
                            <a:schemeClr val="bg1"/>
                          </a:solidFill>
                        </a:rPr>
                      </a:br>
                      <a:endParaRPr lang="en-US" sz="1400">
                        <a:solidFill>
                          <a:schemeClr val="bg1"/>
                        </a:solidFill>
                      </a:endParaRPr>
                    </a:p>
                    <a:p>
                      <a:pPr algn="l">
                        <a:buFont typeface="Arial"/>
                        <a:buChar char="•"/>
                      </a:pPr>
                      <a:r>
                        <a:rPr lang="en-US" sz="1400">
                          <a:solidFill>
                            <a:schemeClr val="bg1"/>
                          </a:solidFill>
                        </a:rPr>
                        <a:t>Internally driven, externally aware</a:t>
                      </a:r>
                    </a:p>
                    <a:p>
                      <a:pPr algn="l">
                        <a:buFont typeface="Arial"/>
                        <a:buChar char="•"/>
                      </a:pPr>
                      <a:r>
                        <a:rPr lang="en-US" sz="1400">
                          <a:solidFill>
                            <a:schemeClr val="bg1"/>
                          </a:solidFill>
                        </a:rPr>
                        <a:t>Pursues creative strategy</a:t>
                      </a:r>
                    </a:p>
                    <a:p>
                      <a:pPr algn="l">
                        <a:buFont typeface="Arial"/>
                        <a:buChar char="•"/>
                      </a:pPr>
                      <a:r>
                        <a:rPr lang="en-US" sz="1400">
                          <a:solidFill>
                            <a:schemeClr val="bg1"/>
                          </a:solidFill>
                        </a:rPr>
                        <a:t>Discovers genetic talents and applies them</a:t>
                      </a:r>
                    </a:p>
                    <a:p>
                      <a:pPr algn="l">
                        <a:buFont typeface="Arial"/>
                        <a:buChar char="•"/>
                      </a:pPr>
                      <a:r>
                        <a:rPr lang="en-US" sz="1400">
                          <a:solidFill>
                            <a:schemeClr val="bg1"/>
                          </a:solidFill>
                        </a:rPr>
                        <a:t>Builds an economic engine to get things done</a:t>
                      </a:r>
                    </a:p>
                    <a:p>
                      <a:pPr algn="l">
                        <a:buFont typeface="Arial"/>
                        <a:buChar char="•"/>
                      </a:pPr>
                      <a:r>
                        <a:rPr lang="en-US" sz="1400">
                          <a:solidFill>
                            <a:schemeClr val="bg1"/>
                          </a:solidFill>
                        </a:rPr>
                        <a:t>Many once-in-a-lifetime opportunities</a:t>
                      </a:r>
                    </a:p>
                    <a:p>
                      <a:pPr algn="l">
                        <a:buFont typeface="Arial"/>
                        <a:buChar char="•"/>
                      </a:pPr>
                      <a:r>
                        <a:rPr lang="en-US" sz="1400">
                          <a:solidFill>
                            <a:schemeClr val="bg1"/>
                          </a:solidFill>
                        </a:rPr>
                        <a:t>Growth follows from creative contribution</a:t>
                      </a:r>
                    </a:p>
                    <a:p>
                      <a:pPr algn="l">
                        <a:buFont typeface="Arial"/>
                        <a:buChar char="•"/>
                      </a:pPr>
                      <a:r>
                        <a:rPr lang="en-US" sz="1400">
                          <a:solidFill>
                            <a:schemeClr val="bg1"/>
                          </a:solidFill>
                        </a:rPr>
                        <a:t>Ambitious first and foremost for the work</a:t>
                      </a:r>
                    </a:p>
                    <a:p>
                      <a:pPr algn="l">
                        <a:buFont typeface="Arial"/>
                        <a:buChar char="•"/>
                      </a:pPr>
                      <a:r>
                        <a:rPr lang="en-US" sz="1400">
                          <a:solidFill>
                            <a:schemeClr val="bg1"/>
                          </a:solidFill>
                        </a:rPr>
                        <a:t>Focuses on building relationships</a:t>
                      </a:r>
                    </a:p>
                    <a:p>
                      <a:pPr algn="l">
                        <a:buFont typeface="Arial"/>
                        <a:buChar char="•"/>
                      </a:pPr>
                      <a:r>
                        <a:rPr lang="en-US" sz="1400">
                          <a:solidFill>
                            <a:schemeClr val="bg1"/>
                          </a:solidFill>
                        </a:rPr>
                        <a:t>Values self-improvement for its own sake</a:t>
                      </a:r>
                    </a:p>
                    <a:p>
                      <a:pPr algn="l">
                        <a:buFont typeface="Arial"/>
                        <a:buChar char="•"/>
                      </a:pPr>
                      <a:r>
                        <a:rPr lang="en-US" sz="1400">
                          <a:solidFill>
                            <a:schemeClr val="bg1"/>
                          </a:solidFill>
                        </a:rPr>
                        <a:t>Sets 10-to-25-year audacious goals</a:t>
                      </a:r>
                    </a:p>
                    <a:p>
                      <a:pPr algn="l">
                        <a:buFont typeface="Arial"/>
                        <a:buChar char="•"/>
                      </a:pPr>
                      <a:r>
                        <a:rPr lang="en-US" sz="1400">
                          <a:solidFill>
                            <a:schemeClr val="bg1"/>
                          </a:solidFill>
                        </a:rPr>
                        <a:t>Core values inform all efforts</a:t>
                      </a:r>
                    </a:p>
                    <a:p>
                      <a:pPr algn="l">
                        <a:buFont typeface="Arial"/>
                        <a:buChar char="•"/>
                      </a:pPr>
                      <a:r>
                        <a:rPr lang="en-US" sz="1400">
                          <a:solidFill>
                            <a:schemeClr val="bg1"/>
                          </a:solidFill>
                        </a:rPr>
                        <a:t>Seeks self-actualization</a:t>
                      </a:r>
                    </a:p>
                  </a:txBody>
                  <a:tcPr marL="51135" marR="51135" marT="51135" marB="51135">
                    <a:lnL>
                      <a:noFill/>
                    </a:lnL>
                    <a:lnR>
                      <a:noFill/>
                    </a:lnR>
                    <a:lnT>
                      <a:noFill/>
                    </a:lnT>
                    <a:lnB>
                      <a:noFill/>
                    </a:lnB>
                    <a:solidFill>
                      <a:schemeClr val="tx1">
                        <a:alpha val="63000"/>
                      </a:schemeClr>
                    </a:solidFill>
                  </a:tcPr>
                </a:tc>
                <a:tc>
                  <a:txBody>
                    <a:bodyPr/>
                    <a:lstStyle/>
                    <a:p>
                      <a:pPr algn="l"/>
                      <a:r>
                        <a:rPr lang="en-US" sz="1400" b="1" dirty="0">
                          <a:solidFill>
                            <a:schemeClr val="bg1"/>
                          </a:solidFill>
                        </a:rPr>
                        <a:t>Reactor</a:t>
                      </a:r>
                      <a:endParaRPr lang="en-US" sz="1400" dirty="0">
                        <a:solidFill>
                          <a:schemeClr val="bg1"/>
                        </a:solidFill>
                      </a:endParaRPr>
                    </a:p>
                    <a:p>
                      <a:pPr algn="l">
                        <a:buFont typeface="Arial"/>
                        <a:buChar char="•"/>
                      </a:pPr>
                      <a:r>
                        <a:rPr lang="en-US" sz="1400" dirty="0">
                          <a:solidFill>
                            <a:schemeClr val="bg1"/>
                          </a:solidFill>
                        </a:rPr>
                        <a:t>Externally driven, without intrinsic passion</a:t>
                      </a:r>
                    </a:p>
                    <a:p>
                      <a:pPr algn="l">
                        <a:buFont typeface="Arial"/>
                        <a:buChar char="•"/>
                      </a:pPr>
                      <a:r>
                        <a:rPr lang="en-US" sz="1400" dirty="0">
                          <a:solidFill>
                            <a:schemeClr val="bg1"/>
                          </a:solidFill>
                        </a:rPr>
                        <a:t>Pursues competitive strategy</a:t>
                      </a:r>
                    </a:p>
                    <a:p>
                      <a:pPr algn="l">
                        <a:buFont typeface="Arial"/>
                        <a:buChar char="•"/>
                      </a:pPr>
                      <a:r>
                        <a:rPr lang="en-US" sz="1400" dirty="0">
                          <a:solidFill>
                            <a:schemeClr val="bg1"/>
                          </a:solidFill>
                        </a:rPr>
                        <a:t>Agenda of competence set by the outside world</a:t>
                      </a:r>
                    </a:p>
                    <a:p>
                      <a:pPr algn="l">
                        <a:buFont typeface="Arial"/>
                        <a:buChar char="•"/>
                      </a:pPr>
                      <a:r>
                        <a:rPr lang="en-US" sz="1400" dirty="0">
                          <a:solidFill>
                            <a:schemeClr val="bg1"/>
                          </a:solidFill>
                        </a:rPr>
                        <a:t>Gets things done to make a lot of money</a:t>
                      </a:r>
                    </a:p>
                    <a:p>
                      <a:pPr algn="l">
                        <a:buFont typeface="Arial"/>
                        <a:buChar char="•"/>
                      </a:pPr>
                      <a:r>
                        <a:rPr lang="en-US" sz="1400" dirty="0">
                          <a:solidFill>
                            <a:schemeClr val="bg1"/>
                          </a:solidFill>
                        </a:rPr>
                        <a:t>Few once-in-a-lifetime opportunities</a:t>
                      </a:r>
                    </a:p>
                    <a:p>
                      <a:pPr algn="l">
                        <a:buFont typeface="Arial"/>
                        <a:buChar char="•"/>
                      </a:pPr>
                      <a:r>
                        <a:rPr lang="en-US" sz="1400" dirty="0">
                          <a:solidFill>
                            <a:schemeClr val="bg1"/>
                          </a:solidFill>
                        </a:rPr>
                        <a:t>Seeks growth for growth's sake</a:t>
                      </a:r>
                    </a:p>
                    <a:p>
                      <a:pPr algn="l">
                        <a:buFont typeface="Arial"/>
                        <a:buChar char="•"/>
                      </a:pPr>
                      <a:r>
                        <a:rPr lang="en-US" sz="1400" dirty="0">
                          <a:solidFill>
                            <a:schemeClr val="bg1"/>
                          </a:solidFill>
                        </a:rPr>
                        <a:t>Ambitious first and foremost for self</a:t>
                      </a:r>
                    </a:p>
                    <a:p>
                      <a:pPr algn="l">
                        <a:buFont typeface="Arial"/>
                        <a:buChar char="•"/>
                      </a:pPr>
                      <a:r>
                        <a:rPr lang="en-US" sz="1400" dirty="0">
                          <a:solidFill>
                            <a:schemeClr val="bg1"/>
                          </a:solidFill>
                        </a:rPr>
                        <a:t>Focuses on transactions</a:t>
                      </a:r>
                    </a:p>
                    <a:p>
                      <a:pPr algn="l">
                        <a:buFont typeface="Arial"/>
                        <a:buChar char="•"/>
                      </a:pPr>
                      <a:r>
                        <a:rPr lang="en-US" sz="1400" dirty="0">
                          <a:solidFill>
                            <a:schemeClr val="bg1"/>
                          </a:solidFill>
                        </a:rPr>
                        <a:t>Driven largely by comparison to others</a:t>
                      </a:r>
                    </a:p>
                    <a:p>
                      <a:pPr algn="l">
                        <a:buFont typeface="Arial"/>
                        <a:buChar char="•"/>
                      </a:pPr>
                      <a:r>
                        <a:rPr lang="en-US" sz="1400" dirty="0">
                          <a:solidFill>
                            <a:schemeClr val="bg1"/>
                          </a:solidFill>
                        </a:rPr>
                        <a:t>Five years is long-term</a:t>
                      </a:r>
                    </a:p>
                    <a:p>
                      <a:pPr algn="l">
                        <a:buFont typeface="Arial"/>
                        <a:buChar char="•"/>
                      </a:pPr>
                      <a:r>
                        <a:rPr lang="en-US" sz="1400" dirty="0">
                          <a:solidFill>
                            <a:schemeClr val="bg1"/>
                          </a:solidFill>
                        </a:rPr>
                        <a:t>Nothing is sacred; expedience rules</a:t>
                      </a:r>
                    </a:p>
                    <a:p>
                      <a:pPr algn="l">
                        <a:buFont typeface="Arial"/>
                        <a:buChar char="•"/>
                      </a:pPr>
                      <a:r>
                        <a:rPr lang="en-US" sz="1400" dirty="0">
                          <a:solidFill>
                            <a:schemeClr val="bg1"/>
                          </a:solidFill>
                        </a:rPr>
                        <a:t>Seeks success</a:t>
                      </a:r>
                    </a:p>
                  </a:txBody>
                  <a:tcPr marL="51135" marR="51135" marT="51135" marB="51135">
                    <a:lnL>
                      <a:noFill/>
                    </a:lnL>
                    <a:lnR>
                      <a:noFill/>
                    </a:lnR>
                    <a:lnT>
                      <a:noFill/>
                    </a:lnT>
                    <a:lnB>
                      <a:noFill/>
                    </a:lnB>
                    <a:solidFill>
                      <a:schemeClr val="tx1">
                        <a:alpha val="63000"/>
                      </a:schemeClr>
                    </a:solidFill>
                  </a:tcPr>
                </a:tc>
                <a:extLst>
                  <a:ext uri="{0D108BD9-81ED-4DB2-BD59-A6C34878D82A}">
                    <a16:rowId xmlns:a16="http://schemas.microsoft.com/office/drawing/2014/main" val="10000"/>
                  </a:ext>
                </a:extLst>
              </a:tr>
            </a:tbl>
          </a:graphicData>
        </a:graphic>
      </p:graphicFrame>
      <p:sp>
        <p:nvSpPr>
          <p:cNvPr id="6" name="Title 5"/>
          <p:cNvSpPr>
            <a:spLocks noGrp="1"/>
          </p:cNvSpPr>
          <p:nvPr>
            <p:ph type="title"/>
          </p:nvPr>
        </p:nvSpPr>
        <p:spPr>
          <a:xfrm>
            <a:off x="838200" y="609600"/>
            <a:ext cx="7315200" cy="1154097"/>
          </a:xfrm>
        </p:spPr>
        <p:txBody>
          <a:bodyPr>
            <a:normAutofit fontScale="90000"/>
          </a:bodyPr>
          <a:lstStyle/>
          <a:p>
            <a:pPr algn="ctr"/>
            <a:r>
              <a:rPr lang="en-US" sz="4400" b="1" dirty="0"/>
              <a:t>Think </a:t>
            </a:r>
            <a:br>
              <a:rPr lang="en-US" dirty="0"/>
            </a:br>
            <a:r>
              <a:rPr lang="en-US" sz="2700" dirty="0"/>
              <a:t>Let’s</a:t>
            </a:r>
            <a:r>
              <a:rPr lang="en-US" dirty="0"/>
              <a:t> </a:t>
            </a:r>
            <a:r>
              <a:rPr lang="en-US" sz="2700" dirty="0"/>
              <a:t>become creators NOT reactors</a:t>
            </a:r>
          </a:p>
        </p:txBody>
      </p:sp>
      <p:sp>
        <p:nvSpPr>
          <p:cNvPr id="9" name="TextBox 8"/>
          <p:cNvSpPr txBox="1"/>
          <p:nvPr/>
        </p:nvSpPr>
        <p:spPr>
          <a:xfrm>
            <a:off x="3048000" y="6004389"/>
            <a:ext cx="3059556" cy="368306"/>
          </a:xfrm>
          <a:prstGeom prst="rect">
            <a:avLst/>
          </a:prstGeom>
          <a:noFill/>
        </p:spPr>
        <p:txBody>
          <a:bodyPr wrap="none" lIns="0" tIns="0" rIns="0" bIns="0">
            <a:spAutoFit/>
          </a:bodyPr>
          <a:lstStyle/>
          <a:p>
            <a:pPr fontAlgn="auto">
              <a:lnSpc>
                <a:spcPts val="1400"/>
              </a:lnSpc>
              <a:spcBef>
                <a:spcPts val="0"/>
              </a:spcBef>
              <a:spcAft>
                <a:spcPts val="0"/>
              </a:spcAft>
              <a:defRPr/>
            </a:pPr>
            <a:r>
              <a:rPr lang="en-US" sz="1600" b="1" u="sng" dirty="0">
                <a:solidFill>
                  <a:schemeClr val="tx2"/>
                </a:solidFill>
                <a:latin typeface="Calibri"/>
              </a:rPr>
              <a:t>Source:  Jim Collins - The Secret Life </a:t>
            </a:r>
          </a:p>
          <a:p>
            <a:pPr fontAlgn="auto">
              <a:lnSpc>
                <a:spcPts val="1400"/>
              </a:lnSpc>
              <a:spcBef>
                <a:spcPts val="0"/>
              </a:spcBef>
              <a:spcAft>
                <a:spcPts val="0"/>
              </a:spcAft>
              <a:defRPr/>
            </a:pPr>
            <a:endParaRPr lang="en-US" sz="1600" b="1" u="sng" dirty="0">
              <a:solidFill>
                <a:schemeClr val="tx2"/>
              </a:solidFill>
              <a:latin typeface="Calibri"/>
            </a:endParaRPr>
          </a:p>
        </p:txBody>
      </p:sp>
    </p:spTree>
    <p:extLst>
      <p:ext uri="{BB962C8B-B14F-4D97-AF65-F5344CB8AC3E}">
        <p14:creationId xmlns:p14="http://schemas.microsoft.com/office/powerpoint/2010/main" val="291153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315200" cy="1154097"/>
          </a:xfrm>
        </p:spPr>
        <p:txBody>
          <a:bodyPr>
            <a:normAutofit/>
          </a:bodyPr>
          <a:lstStyle/>
          <a:p>
            <a:pPr algn="ctr"/>
            <a:r>
              <a:rPr lang="en-US" sz="4400" b="1" dirty="0"/>
              <a:t>Think</a:t>
            </a:r>
            <a:br>
              <a:rPr lang="en-US" dirty="0"/>
            </a:br>
            <a:r>
              <a:rPr lang="en-US" sz="2200" dirty="0"/>
              <a:t>Focus on what we love and can be the best at</a:t>
            </a:r>
          </a:p>
        </p:txBody>
      </p:sp>
      <p:sp>
        <p:nvSpPr>
          <p:cNvPr id="3" name="Content Placeholder 2"/>
          <p:cNvSpPr>
            <a:spLocks noGrp="1"/>
          </p:cNvSpPr>
          <p:nvPr>
            <p:ph idx="1"/>
          </p:nvPr>
        </p:nvSpPr>
        <p:spPr>
          <a:xfrm>
            <a:off x="1066800" y="2209800"/>
            <a:ext cx="7315200" cy="3539527"/>
          </a:xfrm>
        </p:spPr>
        <p:txBody>
          <a:bodyPr>
            <a:normAutofit/>
          </a:bodyPr>
          <a:lstStyle/>
          <a:p>
            <a:r>
              <a:rPr lang="en-US" sz="2400" dirty="0"/>
              <a:t>Passions</a:t>
            </a:r>
          </a:p>
          <a:p>
            <a:pPr lvl="1"/>
            <a:r>
              <a:rPr lang="en-US" sz="2000" dirty="0"/>
              <a:t>What important contributions are we deeply passionate about making?</a:t>
            </a:r>
          </a:p>
          <a:p>
            <a:r>
              <a:rPr lang="en-US" sz="2400" dirty="0"/>
              <a:t>Talents</a:t>
            </a:r>
          </a:p>
          <a:p>
            <a:pPr lvl="1"/>
            <a:r>
              <a:rPr lang="en-US" sz="2000" dirty="0"/>
              <a:t>What can we be the best at and make the most important contribution doing?</a:t>
            </a:r>
          </a:p>
          <a:p>
            <a:r>
              <a:rPr lang="en-US" sz="2400" dirty="0"/>
              <a:t>Opportunities</a:t>
            </a:r>
          </a:p>
          <a:p>
            <a:pPr lvl="1"/>
            <a:r>
              <a:rPr lang="en-US" sz="2000" dirty="0"/>
              <a:t>What economic opportunities at there where we can use our passions and talents to make a difference?</a:t>
            </a:r>
          </a:p>
          <a:p>
            <a:pPr marL="502920" lvl="2" indent="0">
              <a:buNone/>
            </a:pPr>
            <a:endParaRPr lang="en-US" sz="1800" dirty="0"/>
          </a:p>
        </p:txBody>
      </p:sp>
    </p:spTree>
    <p:extLst>
      <p:ext uri="{BB962C8B-B14F-4D97-AF65-F5344CB8AC3E}">
        <p14:creationId xmlns:p14="http://schemas.microsoft.com/office/powerpoint/2010/main" val="3688720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315200" cy="1154097"/>
          </a:xfrm>
        </p:spPr>
        <p:txBody>
          <a:bodyPr>
            <a:normAutofit/>
          </a:bodyPr>
          <a:lstStyle/>
          <a:p>
            <a:pPr algn="ctr"/>
            <a:r>
              <a:rPr lang="en-US" b="1" dirty="0"/>
              <a:t>Think</a:t>
            </a:r>
            <a:br>
              <a:rPr lang="en-US" sz="3200" dirty="0"/>
            </a:br>
            <a:r>
              <a:rPr lang="en-US" sz="2700" dirty="0"/>
              <a:t>Three basic questions we need to ask</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4686280"/>
              </p:ext>
            </p:extLst>
          </p:nvPr>
        </p:nvGraphicFramePr>
        <p:xfrm>
          <a:off x="762000" y="2057400"/>
          <a:ext cx="7772400" cy="4098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3378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315200" cy="1154097"/>
          </a:xfrm>
        </p:spPr>
        <p:txBody>
          <a:bodyPr>
            <a:normAutofit/>
          </a:bodyPr>
          <a:lstStyle/>
          <a:p>
            <a:pPr algn="ctr"/>
            <a:r>
              <a:rPr lang="en-US" b="1" dirty="0"/>
              <a:t>Think</a:t>
            </a:r>
            <a:br>
              <a:rPr lang="en-US" b="1" dirty="0"/>
            </a:br>
            <a:r>
              <a:rPr lang="en-US" sz="2700" dirty="0"/>
              <a:t>Key principles we need to remember</a:t>
            </a:r>
            <a:endParaRPr lang="en-US" sz="3100" dirty="0"/>
          </a:p>
        </p:txBody>
      </p:sp>
      <p:sp>
        <p:nvSpPr>
          <p:cNvPr id="3" name="Content Placeholder 2"/>
          <p:cNvSpPr>
            <a:spLocks noGrp="1"/>
          </p:cNvSpPr>
          <p:nvPr>
            <p:ph idx="1"/>
          </p:nvPr>
        </p:nvSpPr>
        <p:spPr>
          <a:xfrm>
            <a:off x="381000" y="1752600"/>
            <a:ext cx="8305800" cy="4419600"/>
          </a:xfrm>
        </p:spPr>
        <p:txBody>
          <a:bodyPr>
            <a:noAutofit/>
          </a:bodyPr>
          <a:lstStyle/>
          <a:p>
            <a:r>
              <a:rPr lang="en-US" sz="1400" dirty="0"/>
              <a:t>Customers buy products and services to help them get functional and emotional jobs done. When at home, a job may be to pay bills (for which you could use Quicken), stay in shape (possibly at Curves), or whiten your teeth (Crest Whitestripes) </a:t>
            </a:r>
          </a:p>
          <a:p>
            <a:r>
              <a:rPr lang="en-US" sz="1400" dirty="0"/>
              <a:t>When executing a job, customers have a set of metrics embedded in their subconscious that define to them just what it means to get that job done efficiently and achieve the desired results.  If a specific product satisfies all of these metrics, they will have the ability to get the job done perfectly.  For example, a product designed to whiten teeth should minimize the length of the application, increase the degree of whiteness that is achieved, minimize the likelihood of tooth sensitivity and minimize the frequency with which the whitener must be applied </a:t>
            </a:r>
          </a:p>
          <a:p>
            <a:r>
              <a:rPr lang="en-US" sz="1400" dirty="0"/>
              <a:t>Once these outcomes are known, companies are able to more effectively identify opportunities, segment markets, conduct competitive analysis and brainstorm and evaluate ideas for new products and services…  By knowing how customers measure value we are able to create it with precisions</a:t>
            </a:r>
          </a:p>
          <a:p>
            <a:r>
              <a:rPr lang="en-US" sz="1400" dirty="0"/>
              <a:t>Applying a systematic approach to deciphering the voice of the customer allows companies to consistently innovate to both the current and future customer needs.  This approach also allows companies to consistently innovate to both the current and future customer needs.  This approach also allows organizations to prioritize their initiatives in light of the customers’ top priorities and ensure the organization’s value proposition is aligned with these priorities </a:t>
            </a:r>
          </a:p>
          <a:p>
            <a:endParaRPr lang="en-US" sz="1400" dirty="0"/>
          </a:p>
        </p:txBody>
      </p:sp>
      <p:sp>
        <p:nvSpPr>
          <p:cNvPr id="4" name="TextBox 3"/>
          <p:cNvSpPr txBox="1"/>
          <p:nvPr/>
        </p:nvSpPr>
        <p:spPr>
          <a:xfrm>
            <a:off x="3352800" y="5650468"/>
            <a:ext cx="2100896" cy="369332"/>
          </a:xfrm>
          <a:prstGeom prst="rect">
            <a:avLst/>
          </a:prstGeom>
          <a:noFill/>
        </p:spPr>
        <p:txBody>
          <a:bodyPr wrap="none" rtlCol="0">
            <a:spAutoFit/>
          </a:bodyPr>
          <a:lstStyle/>
          <a:p>
            <a:r>
              <a:rPr lang="en-US" dirty="0">
                <a:solidFill>
                  <a:srgbClr val="00CCFF"/>
                </a:solidFill>
                <a:latin typeface="Calibri"/>
              </a:rPr>
              <a:t>Source: Tony </a:t>
            </a:r>
            <a:r>
              <a:rPr lang="en-US" dirty="0" err="1">
                <a:solidFill>
                  <a:srgbClr val="00CCFF"/>
                </a:solidFill>
                <a:latin typeface="Calibri"/>
              </a:rPr>
              <a:t>Ulwick</a:t>
            </a:r>
            <a:r>
              <a:rPr lang="en-US" dirty="0">
                <a:solidFill>
                  <a:srgbClr val="00CCFF"/>
                </a:solidFill>
                <a:latin typeface="Calibri"/>
              </a:rPr>
              <a:t> </a:t>
            </a:r>
          </a:p>
        </p:txBody>
      </p:sp>
    </p:spTree>
    <p:extLst>
      <p:ext uri="{BB962C8B-B14F-4D97-AF65-F5344CB8AC3E}">
        <p14:creationId xmlns:p14="http://schemas.microsoft.com/office/powerpoint/2010/main" val="1792372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228600"/>
            <a:ext cx="7315200" cy="1154097"/>
          </a:xfrm>
        </p:spPr>
        <p:txBody>
          <a:bodyPr>
            <a:normAutofit/>
          </a:bodyPr>
          <a:lstStyle/>
          <a:p>
            <a:pPr algn="ctr"/>
            <a:r>
              <a:rPr lang="en-US" sz="4400" b="1" dirty="0"/>
              <a:t>Research</a:t>
            </a:r>
            <a:br>
              <a:rPr lang="en-US" dirty="0"/>
            </a:br>
            <a:r>
              <a:rPr lang="en-US" sz="2400" dirty="0"/>
              <a:t>Let’s conduct an external assessment </a:t>
            </a:r>
            <a:endParaRPr lang="en-US" sz="3100" dirty="0"/>
          </a:p>
        </p:txBody>
      </p:sp>
      <p:sp>
        <p:nvSpPr>
          <p:cNvPr id="5" name="Content Placeholder 4"/>
          <p:cNvSpPr>
            <a:spLocks noGrp="1"/>
          </p:cNvSpPr>
          <p:nvPr>
            <p:ph idx="1"/>
          </p:nvPr>
        </p:nvSpPr>
        <p:spPr>
          <a:xfrm>
            <a:off x="762000" y="1676401"/>
            <a:ext cx="7772400" cy="4632960"/>
          </a:xfrm>
        </p:spPr>
        <p:txBody>
          <a:bodyPr>
            <a:normAutofit/>
          </a:bodyPr>
          <a:lstStyle/>
          <a:p>
            <a:r>
              <a:rPr lang="en-US" sz="2800" dirty="0"/>
              <a:t>Customers</a:t>
            </a:r>
          </a:p>
          <a:p>
            <a:pPr lvl="1"/>
            <a:r>
              <a:rPr lang="en-US" sz="2400" dirty="0"/>
              <a:t>Who are our customers?</a:t>
            </a:r>
          </a:p>
          <a:p>
            <a:pPr lvl="1"/>
            <a:r>
              <a:rPr lang="en-US" sz="2400" dirty="0"/>
              <a:t>What functional or emotional jobs are our customers focused on?</a:t>
            </a:r>
          </a:p>
          <a:p>
            <a:pPr lvl="1"/>
            <a:r>
              <a:rPr lang="en-US" sz="2400" dirty="0"/>
              <a:t>What value can we provide to help our customers complete their “jobs”</a:t>
            </a:r>
          </a:p>
          <a:p>
            <a:pPr lvl="1"/>
            <a:r>
              <a:rPr lang="en-US" sz="2400" dirty="0"/>
              <a:t>What value can we provide that will motivate our target customers to be strong advocates of our offerings?  </a:t>
            </a:r>
          </a:p>
          <a:p>
            <a:pPr lvl="1"/>
            <a:endParaRPr lang="en-US" sz="2400" dirty="0"/>
          </a:p>
        </p:txBody>
      </p:sp>
    </p:spTree>
    <p:extLst>
      <p:ext uri="{BB962C8B-B14F-4D97-AF65-F5344CB8AC3E}">
        <p14:creationId xmlns:p14="http://schemas.microsoft.com/office/powerpoint/2010/main" val="2149010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228600"/>
            <a:ext cx="7315200" cy="1154097"/>
          </a:xfrm>
        </p:spPr>
        <p:txBody>
          <a:bodyPr>
            <a:normAutofit fontScale="90000"/>
          </a:bodyPr>
          <a:lstStyle/>
          <a:p>
            <a:pPr algn="ctr"/>
            <a:r>
              <a:rPr lang="en-US" sz="4400" b="1" dirty="0"/>
              <a:t>Research</a:t>
            </a:r>
            <a:br>
              <a:rPr lang="en-US" dirty="0"/>
            </a:br>
            <a:r>
              <a:rPr lang="en-US" sz="2700" dirty="0"/>
              <a:t>Let’s conduct an external assessment </a:t>
            </a:r>
            <a:endParaRPr lang="en-US" sz="3100" dirty="0"/>
          </a:p>
        </p:txBody>
      </p:sp>
      <p:sp>
        <p:nvSpPr>
          <p:cNvPr id="5" name="Content Placeholder 4"/>
          <p:cNvSpPr>
            <a:spLocks noGrp="1"/>
          </p:cNvSpPr>
          <p:nvPr>
            <p:ph idx="1"/>
          </p:nvPr>
        </p:nvSpPr>
        <p:spPr>
          <a:xfrm>
            <a:off x="762000" y="1981200"/>
            <a:ext cx="7772400" cy="4632960"/>
          </a:xfrm>
        </p:spPr>
        <p:txBody>
          <a:bodyPr>
            <a:normAutofit/>
          </a:bodyPr>
          <a:lstStyle/>
          <a:p>
            <a:r>
              <a:rPr lang="en-US" sz="2800" dirty="0"/>
              <a:t>Offerings (Products and/or Services)</a:t>
            </a:r>
          </a:p>
          <a:p>
            <a:pPr lvl="1"/>
            <a:r>
              <a:rPr lang="en-US" sz="2200" dirty="0"/>
              <a:t>What are the strengths of our offerings?</a:t>
            </a:r>
          </a:p>
          <a:p>
            <a:pPr lvl="1"/>
            <a:r>
              <a:rPr lang="en-US" sz="2200" dirty="0"/>
              <a:t>What are the best related offerings out there?  </a:t>
            </a:r>
          </a:p>
          <a:p>
            <a:pPr lvl="1"/>
            <a:r>
              <a:rPr lang="en-US" sz="2200" dirty="0"/>
              <a:t>What are their weaknesses?</a:t>
            </a:r>
          </a:p>
          <a:p>
            <a:pPr lvl="1"/>
            <a:r>
              <a:rPr lang="en-US" sz="2200" dirty="0"/>
              <a:t>What other customers would be interested in our offerings?</a:t>
            </a:r>
          </a:p>
          <a:p>
            <a:pPr lvl="1"/>
            <a:r>
              <a:rPr lang="en-US" sz="2200" dirty="0"/>
              <a:t>What decision-making and development processes do we have in place?  </a:t>
            </a:r>
          </a:p>
          <a:p>
            <a:pPr lvl="1"/>
            <a:endParaRPr lang="en-US" sz="2400" dirty="0"/>
          </a:p>
        </p:txBody>
      </p:sp>
    </p:spTree>
    <p:extLst>
      <p:ext uri="{BB962C8B-B14F-4D97-AF65-F5344CB8AC3E}">
        <p14:creationId xmlns:p14="http://schemas.microsoft.com/office/powerpoint/2010/main" val="12244538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1249</TotalTime>
  <Words>1062</Words>
  <Application>Microsoft Office PowerPoint</Application>
  <PresentationFormat>On-screen Show (4:3)</PresentationFormat>
  <Paragraphs>119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Perspective</vt:lpstr>
      <vt:lpstr>Strategic Planning PPT</vt:lpstr>
      <vt:lpstr>Strategic  Management Model  </vt:lpstr>
      <vt:lpstr>Think Growth for growth’s sake leads to mediocre performance</vt:lpstr>
      <vt:lpstr>Think  Let’s become creators NOT reactors</vt:lpstr>
      <vt:lpstr>Think Focus on what we love and can be the best at</vt:lpstr>
      <vt:lpstr>Think Three basic questions we need to ask</vt:lpstr>
      <vt:lpstr>Think Key principles we need to remember</vt:lpstr>
      <vt:lpstr>Research Let’s conduct an external assessment </vt:lpstr>
      <vt:lpstr>Research Let’s conduct an external assessment </vt:lpstr>
      <vt:lpstr>Research Let’s conduct an external assessment</vt:lpstr>
      <vt:lpstr>Research Let’s conduct an external assessment </vt:lpstr>
      <vt:lpstr>Plan Let’s define our direction</vt:lpstr>
      <vt:lpstr>Do  Create a culture of positive accountability and results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Planning PPT</dc:title>
  <dc:creator>Willden</dc:creator>
  <cp:lastModifiedBy>David Willden</cp:lastModifiedBy>
  <cp:revision>17</cp:revision>
  <cp:lastPrinted>2012-09-22T00:55:38Z</cp:lastPrinted>
  <dcterms:created xsi:type="dcterms:W3CDTF">2012-09-22T00:34:37Z</dcterms:created>
  <dcterms:modified xsi:type="dcterms:W3CDTF">2017-02-25T22:06:39Z</dcterms:modified>
</cp:coreProperties>
</file>